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1A78FBF-2983-472B-BB9B-91ABDE7C2ECA}">
  <a:tblStyle styleId="{81A78FBF-2983-472B-BB9B-91ABDE7C2EC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817925F-D875-429C-8CA5-D23EC4C11EC6}"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c3d92c7a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c3d92c7a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c3d92c7a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c3d92c7a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c3d92c7a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c3d92c7a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c3d92c7a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c3d92c7a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c3d92c7a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c3d92c7a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c3d92c7a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c3d92c7a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c3d92c7a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c3d92c7a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c3d92c7a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c3d92c7a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c3d92c7a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c3d92c7a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c3d92c7a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c3d92c7a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c3d92c7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c3d92c7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c3d92c7a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c3d92c7a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c3d92c7a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c3d92c7a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c3d92c7a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c3d92c7a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c3d92c7a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c3d92c7a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c3d92c7a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c3d92c7a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c3d92c7a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c3d92c7a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c3d92c7a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c3d92c7a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c3d92c7a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c3d92c7a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c3d92c7a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c3d92c7a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c3d92c7a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c3d92c7a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c3d92c7a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c3d92c7a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c3d92c7a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c3d92c7a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c3d92c7a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c3d92c7a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c3d92c7a8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c3d92c7a8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c3d92c7a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c3d92c7a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c3d92c7a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c3d92c7a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c3d92c7a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c3d92c7a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c3d92c7a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c3d92c7a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c3d92c7a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c3d92c7a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c3d92c7a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c3d92c7a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SC-SPIDAL/rankpredicto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indycar.com/Fan-Info/INDYCAR-101"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Rank Prediction in IndyCar</a:t>
            </a:r>
            <a:endParaRPr/>
          </a:p>
        </p:txBody>
      </p:sp>
      <p:sp>
        <p:nvSpPr>
          <p:cNvPr id="55" name="Google Shape;55;p13"/>
          <p:cNvSpPr txBox="1"/>
          <p:nvPr>
            <p:ph idx="1" type="subTitle"/>
          </p:nvPr>
        </p:nvSpPr>
        <p:spPr>
          <a:xfrm>
            <a:off x="242025" y="27971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Bo Peng</a:t>
            </a:r>
            <a:endParaRPr/>
          </a:p>
          <a:p>
            <a:pPr indent="0" lvl="0" marL="0" rtl="0" algn="ctr">
              <a:spcBef>
                <a:spcPts val="0"/>
              </a:spcBef>
              <a:spcAft>
                <a:spcPts val="0"/>
              </a:spcAft>
              <a:buNone/>
            </a:pPr>
            <a:r>
              <a:rPr lang="zh-CN" sz="1100" u="sng">
                <a:solidFill>
                  <a:schemeClr val="hlink"/>
                </a:solidFill>
                <a:hlinkClick r:id="rId3"/>
              </a:rPr>
              <a:t>https://github.com/DSC-SPIDAL/rankpredictor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Dataset</a:t>
            </a:r>
            <a:endParaRPr/>
          </a:p>
        </p:txBody>
      </p:sp>
      <p:sp>
        <p:nvSpPr>
          <p:cNvPr id="114" name="Google Shape;114;p22"/>
          <p:cNvSpPr txBox="1"/>
          <p:nvPr>
            <p:ph idx="1" type="body"/>
          </p:nvPr>
        </p:nvSpPr>
        <p:spPr>
          <a:xfrm>
            <a:off x="311700" y="3400375"/>
            <a:ext cx="8520600" cy="116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zh-CN">
                <a:solidFill>
                  <a:schemeClr val="dk1"/>
                </a:solidFill>
              </a:rPr>
              <a:t>timing and score log file of 2018 IndyCar series, which contains 17 events. </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Six of them are racing on the oval speedway(Phoenix, Indy500, Texas ,Iowa ,Pocono, Gateway)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115" name="Google Shape;115;p22"/>
          <p:cNvPicPr preferRelativeResize="0"/>
          <p:nvPr/>
        </p:nvPicPr>
        <p:blipFill>
          <a:blip r:embed="rId3">
            <a:alphaModFix/>
          </a:blip>
          <a:stretch>
            <a:fillRect/>
          </a:stretch>
        </p:blipFill>
        <p:spPr>
          <a:xfrm>
            <a:off x="1797225" y="1152475"/>
            <a:ext cx="5734050" cy="224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2" name="Google Shape;122;p23"/>
          <p:cNvPicPr preferRelativeResize="0"/>
          <p:nvPr/>
        </p:nvPicPr>
        <p:blipFill>
          <a:blip r:embed="rId3">
            <a:alphaModFix/>
          </a:blip>
          <a:stretch>
            <a:fillRect/>
          </a:stretch>
        </p:blipFill>
        <p:spPr>
          <a:xfrm>
            <a:off x="79268" y="0"/>
            <a:ext cx="4580714" cy="5143501"/>
          </a:xfrm>
          <a:prstGeom prst="rect">
            <a:avLst/>
          </a:prstGeom>
          <a:noFill/>
          <a:ln>
            <a:noFill/>
          </a:ln>
        </p:spPr>
      </p:pic>
      <p:pic>
        <p:nvPicPr>
          <p:cNvPr id="123" name="Google Shape;123;p23"/>
          <p:cNvPicPr preferRelativeResize="0"/>
          <p:nvPr/>
        </p:nvPicPr>
        <p:blipFill>
          <a:blip r:embed="rId4">
            <a:alphaModFix/>
          </a:blip>
          <a:stretch>
            <a:fillRect/>
          </a:stretch>
        </p:blipFill>
        <p:spPr>
          <a:xfrm>
            <a:off x="4734600" y="0"/>
            <a:ext cx="4418100" cy="383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Rank Prediction Task and Challenges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‘Rank’ data</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1C1E29"/>
              </a:buClr>
              <a:buSzPts val="1800"/>
              <a:buChar char="●"/>
            </a:pPr>
            <a:r>
              <a:rPr lang="zh-CN">
                <a:solidFill>
                  <a:srgbClr val="1C1E29"/>
                </a:solidFill>
              </a:rPr>
              <a:t>"Race results are based on laps led and crossing order." (Results protocol definition)</a:t>
            </a:r>
            <a:endParaRPr>
              <a:solidFill>
                <a:srgbClr val="1C1E29"/>
              </a:solidFill>
            </a:endParaRPr>
          </a:p>
          <a:p>
            <a:pPr indent="-342900" lvl="0" marL="457200" rtl="0" algn="just">
              <a:spcBef>
                <a:spcPts val="0"/>
              </a:spcBef>
              <a:spcAft>
                <a:spcPts val="0"/>
              </a:spcAft>
              <a:buClr>
                <a:srgbClr val="1C1E29"/>
              </a:buClr>
              <a:buSzPts val="1800"/>
              <a:buChar char="●"/>
            </a:pPr>
            <a:r>
              <a:rPr lang="zh-CN">
                <a:solidFill>
                  <a:srgbClr val="1C1E29"/>
                </a:solidFill>
              </a:rPr>
              <a:t>"Rank based on best time or race position, updated at each timeline during the race" ($O overall results)</a:t>
            </a:r>
            <a:endParaRPr>
              <a:solidFill>
                <a:srgbClr val="1C1E29"/>
              </a:solidFill>
            </a:endParaRPr>
          </a:p>
          <a:p>
            <a:pPr indent="0" lvl="0" marL="0" rtl="0" algn="just">
              <a:spcBef>
                <a:spcPts val="0"/>
              </a:spcBef>
              <a:spcAft>
                <a:spcPts val="0"/>
              </a:spcAft>
              <a:buClr>
                <a:schemeClr val="dk1"/>
              </a:buClr>
              <a:buSzPts val="1100"/>
              <a:buFont typeface="Arial"/>
              <a:buNone/>
            </a:pPr>
            <a:r>
              <a:rPr lang="zh-CN">
                <a:solidFill>
                  <a:srgbClr val="1C1E29"/>
                </a:solidFill>
              </a:rPr>
              <a:t>We have verified that the following assumptions are correct:</a:t>
            </a:r>
            <a:endParaRPr>
              <a:solidFill>
                <a:srgbClr val="1C1E29"/>
              </a:solidFill>
            </a:endParaRPr>
          </a:p>
          <a:p>
            <a:pPr indent="-342900" lvl="0" marL="457200" rtl="0" algn="just">
              <a:spcBef>
                <a:spcPts val="0"/>
              </a:spcBef>
              <a:spcAft>
                <a:spcPts val="0"/>
              </a:spcAft>
              <a:buClr>
                <a:srgbClr val="1C1E29"/>
              </a:buClr>
              <a:buSzPts val="1800"/>
              <a:buChar char="●"/>
            </a:pPr>
            <a:r>
              <a:rPr lang="zh-CN">
                <a:solidFill>
                  <a:srgbClr val="1C1E29"/>
                </a:solidFill>
              </a:rPr>
              <a:t>Rank is calculated by the elapsed time when the car crosses the boundary of sections(timelines). The order of the cars for the same lap number is its rank.</a:t>
            </a:r>
            <a:endParaRPr>
              <a:solidFill>
                <a:srgbClr val="1C1E29"/>
              </a:solidFill>
            </a:endParaRPr>
          </a:p>
          <a:p>
            <a:pPr indent="-342900" lvl="0" marL="457200" rtl="0" algn="just">
              <a:spcBef>
                <a:spcPts val="0"/>
              </a:spcBef>
              <a:spcAft>
                <a:spcPts val="0"/>
              </a:spcAft>
              <a:buClr>
                <a:srgbClr val="1C1E29"/>
              </a:buClr>
              <a:buSzPts val="1800"/>
              <a:buChar char="●"/>
            </a:pPr>
            <a:r>
              <a:rPr lang="zh-CN">
                <a:solidFill>
                  <a:srgbClr val="1C1E29"/>
                </a:solidFill>
              </a:rPr>
              <a:t>Indy500 has multiple sections; therefore, the rank of a car may change during one lap.</a:t>
            </a:r>
            <a:endParaRPr>
              <a:solidFill>
                <a:srgbClr val="1C1E29"/>
              </a:solidFill>
            </a:endParaRPr>
          </a:p>
          <a:p>
            <a:pPr indent="0" lvl="0" marL="0" rtl="0" algn="just">
              <a:spcBef>
                <a:spcPts val="0"/>
              </a:spcBef>
              <a:spcAft>
                <a:spcPts val="0"/>
              </a:spcAft>
              <a:buClr>
                <a:schemeClr val="dk1"/>
              </a:buClr>
              <a:buSzPts val="1100"/>
              <a:buFont typeface="Arial"/>
              <a:buNone/>
            </a:pPr>
            <a:r>
              <a:rPr lang="zh-CN">
                <a:solidFill>
                  <a:srgbClr val="1C1E29"/>
                </a:solidFill>
              </a:rPr>
              <a:t>Although real-time position/rank is provided through the LED display on all the racing cars, there are no logged into the log file. We can use a lap-based or timeline/section-based rank only.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What to predict?</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Char char="●"/>
            </a:pPr>
            <a:r>
              <a:rPr lang="zh-CN">
                <a:solidFill>
                  <a:schemeClr val="dk1"/>
                </a:solidFill>
              </a:rPr>
              <a:t>Rank prediction for the final lap</a:t>
            </a:r>
            <a:endParaRPr>
              <a:solidFill>
                <a:schemeClr val="dk1"/>
              </a:solidFill>
            </a:endParaRPr>
          </a:p>
          <a:p>
            <a:pPr indent="-342900" lvl="0" marL="457200" rtl="0" algn="just">
              <a:spcBef>
                <a:spcPts val="0"/>
              </a:spcBef>
              <a:spcAft>
                <a:spcPts val="0"/>
              </a:spcAft>
              <a:buClr>
                <a:schemeClr val="dk1"/>
              </a:buClr>
              <a:buSzPts val="1800"/>
              <a:buChar char="●"/>
            </a:pPr>
            <a:r>
              <a:rPr lang="zh-CN">
                <a:solidFill>
                  <a:schemeClr val="dk1"/>
                </a:solidFill>
              </a:rPr>
              <a:t>Rank prediction for each lap, or a fixed number laps later</a:t>
            </a:r>
            <a:endParaRPr>
              <a:solidFill>
                <a:schemeClr val="dk1"/>
              </a:solidFill>
            </a:endParaRPr>
          </a:p>
          <a:p>
            <a:pPr indent="-342900" lvl="0" marL="457200" rtl="0" algn="just">
              <a:spcBef>
                <a:spcPts val="0"/>
              </a:spcBef>
              <a:spcAft>
                <a:spcPts val="0"/>
              </a:spcAft>
              <a:buClr>
                <a:schemeClr val="dk1"/>
              </a:buClr>
              <a:buSzPts val="1800"/>
              <a:buChar char="●"/>
            </a:pPr>
            <a:r>
              <a:rPr lang="zh-CN">
                <a:solidFill>
                  <a:schemeClr val="dk1"/>
                </a:solidFill>
              </a:rPr>
              <a:t>Rank prediction for stint/stages</a:t>
            </a:r>
            <a:endParaRPr>
              <a:solidFill>
                <a:schemeClr val="dk1"/>
              </a:solidFill>
            </a:endParaRPr>
          </a:p>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0" lvl="0" marL="0" rtl="0" algn="just">
              <a:spcBef>
                <a:spcPts val="0"/>
              </a:spcBef>
              <a:spcAft>
                <a:spcPts val="0"/>
              </a:spcAft>
              <a:buNone/>
            </a:pPr>
            <a:r>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Final Lap Rank(winner) prediction</a:t>
            </a:r>
            <a:endParaRPr/>
          </a:p>
          <a:p>
            <a:pPr indent="0" lvl="0" marL="0" rtl="0" algn="l">
              <a:spcBef>
                <a:spcPts val="0"/>
              </a:spcBef>
              <a:spcAft>
                <a:spcPts val="0"/>
              </a:spcAft>
              <a:buNone/>
            </a:pPr>
            <a:r>
              <a:t/>
            </a:r>
            <a:endParaRPr/>
          </a:p>
        </p:txBody>
      </p:sp>
      <p:sp>
        <p:nvSpPr>
          <p:cNvPr id="146" name="Google Shape;14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Char char="●"/>
            </a:pPr>
            <a:r>
              <a:rPr lang="zh-CN">
                <a:solidFill>
                  <a:schemeClr val="dk1"/>
                </a:solidFill>
              </a:rPr>
              <a:t>difficult at the same time due to the stochastic nature of the racing</a:t>
            </a:r>
            <a:endParaRPr>
              <a:solidFill>
                <a:schemeClr val="dk1"/>
              </a:solidFill>
            </a:endParaRPr>
          </a:p>
          <a:p>
            <a:pPr indent="-317500" lvl="1" marL="914400" rtl="0" algn="just">
              <a:spcBef>
                <a:spcPts val="0"/>
              </a:spcBef>
              <a:spcAft>
                <a:spcPts val="0"/>
              </a:spcAft>
              <a:buClr>
                <a:schemeClr val="dk1"/>
              </a:buClr>
              <a:buSzPts val="1400"/>
              <a:buChar char="○"/>
            </a:pPr>
            <a:r>
              <a:rPr lang="zh-CN">
                <a:solidFill>
                  <a:schemeClr val="dk1"/>
                </a:solidFill>
              </a:rPr>
              <a:t>pitstop</a:t>
            </a:r>
            <a:endParaRPr>
              <a:solidFill>
                <a:schemeClr val="dk1"/>
              </a:solidFill>
            </a:endParaRPr>
          </a:p>
          <a:p>
            <a:pPr indent="-317500" lvl="1" marL="914400" rtl="0" algn="just">
              <a:spcBef>
                <a:spcPts val="0"/>
              </a:spcBef>
              <a:spcAft>
                <a:spcPts val="0"/>
              </a:spcAft>
              <a:buClr>
                <a:schemeClr val="dk1"/>
              </a:buClr>
              <a:buSzPts val="1400"/>
              <a:buChar char="○"/>
            </a:pPr>
            <a:r>
              <a:rPr lang="zh-CN">
                <a:solidFill>
                  <a:schemeClr val="dk1"/>
                </a:solidFill>
              </a:rPr>
              <a:t>crash</a:t>
            </a:r>
            <a:endParaRPr>
              <a:solidFill>
                <a:schemeClr val="dk1"/>
              </a:solidFill>
            </a:endParaRPr>
          </a:p>
          <a:p>
            <a:pPr indent="-342900" lvl="0" marL="457200" rtl="0" algn="just">
              <a:spcBef>
                <a:spcPts val="0"/>
              </a:spcBef>
              <a:spcAft>
                <a:spcPts val="0"/>
              </a:spcAft>
              <a:buClr>
                <a:schemeClr val="dk1"/>
              </a:buClr>
              <a:buSzPts val="1800"/>
              <a:buChar char="●"/>
            </a:pPr>
            <a:r>
              <a:rPr lang="zh-CN">
                <a:solidFill>
                  <a:schemeClr val="dk1"/>
                </a:solidFill>
              </a:rPr>
              <a:t>can </a:t>
            </a:r>
            <a:r>
              <a:rPr b="1" lang="zh-CN">
                <a:solidFill>
                  <a:schemeClr val="dk1"/>
                </a:solidFill>
              </a:rPr>
              <a:t>NOT</a:t>
            </a:r>
            <a:r>
              <a:rPr lang="zh-CN">
                <a:solidFill>
                  <a:schemeClr val="dk1"/>
                </a:solidFill>
              </a:rPr>
              <a:t> be evaluated with limited data.</a:t>
            </a:r>
            <a:endParaRPr>
              <a:solidFill>
                <a:schemeClr val="dk1"/>
              </a:solidFill>
            </a:endParaRPr>
          </a:p>
          <a:p>
            <a:pPr indent="-317500" lvl="1" marL="914400" rtl="0" algn="just">
              <a:spcBef>
                <a:spcPts val="0"/>
              </a:spcBef>
              <a:spcAft>
                <a:spcPts val="0"/>
              </a:spcAft>
              <a:buClr>
                <a:schemeClr val="dk1"/>
              </a:buClr>
              <a:buSzPts val="1400"/>
              <a:buChar char="○"/>
            </a:pPr>
            <a:r>
              <a:rPr lang="zh-CN">
                <a:solidFill>
                  <a:schemeClr val="dk1"/>
                </a:solidFill>
              </a:rPr>
              <a:t>In order to draw a conclusion that a model achieves accuracy of 1/8, it should predict one time correctly on at least eight different races. In practice, more data are needed to get a statistically effective result.</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Rank prediction for each lap</a:t>
            </a:r>
            <a:endParaRPr/>
          </a:p>
        </p:txBody>
      </p:sp>
      <p:sp>
        <p:nvSpPr>
          <p:cNvPr id="152" name="Google Shape;152;p28"/>
          <p:cNvSpPr txBox="1"/>
          <p:nvPr>
            <p:ph idx="1" type="body"/>
          </p:nvPr>
        </p:nvSpPr>
        <p:spPr>
          <a:xfrm>
            <a:off x="311700" y="4250100"/>
            <a:ext cx="8520600" cy="8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CN">
                <a:solidFill>
                  <a:schemeClr val="dk1"/>
                </a:solidFill>
              </a:rPr>
              <a:t>Ranks evolving along with the laps. The Final top 10 cars in Indy500 2018. The red bar and the cross marker are pitstops. Yellow bars are caution laps.</a:t>
            </a:r>
            <a:endParaRPr/>
          </a:p>
        </p:txBody>
      </p:sp>
      <p:pic>
        <p:nvPicPr>
          <p:cNvPr id="153" name="Google Shape;153;p28"/>
          <p:cNvPicPr preferRelativeResize="0"/>
          <p:nvPr/>
        </p:nvPicPr>
        <p:blipFill>
          <a:blip r:embed="rId3">
            <a:alphaModFix/>
          </a:blip>
          <a:stretch>
            <a:fillRect/>
          </a:stretch>
        </p:blipFill>
        <p:spPr>
          <a:xfrm>
            <a:off x="311700" y="1152475"/>
            <a:ext cx="8520600" cy="31563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Challenges: unvertainty/stochastic</a:t>
            </a:r>
            <a:endParaRPr/>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What is the prediction accuracy/error bound?</a:t>
            </a:r>
            <a:endParaRPr/>
          </a:p>
          <a:p>
            <a:pPr indent="-317500" lvl="1" marL="914400" rtl="0" algn="l">
              <a:spcBef>
                <a:spcPts val="0"/>
              </a:spcBef>
              <a:spcAft>
                <a:spcPts val="0"/>
              </a:spcAft>
              <a:buSzPts val="1400"/>
              <a:buChar char="○"/>
            </a:pPr>
            <a:r>
              <a:rPr b="1" lang="zh-CN" sz="1050">
                <a:solidFill>
                  <a:srgbClr val="6A6A6A"/>
                </a:solidFill>
                <a:highlight>
                  <a:srgbClr val="FFFFFF"/>
                </a:highlight>
                <a:latin typeface="Roboto"/>
                <a:ea typeface="Roboto"/>
                <a:cs typeface="Roboto"/>
                <a:sym typeface="Roboto"/>
              </a:rPr>
              <a:t>Bayes error</a:t>
            </a:r>
            <a:r>
              <a:rPr lang="zh-CN" sz="1050">
                <a:solidFill>
                  <a:srgbClr val="545454"/>
                </a:solidFill>
                <a:highlight>
                  <a:srgbClr val="FFFFFF"/>
                </a:highlight>
                <a:latin typeface="Roboto"/>
                <a:ea typeface="Roboto"/>
                <a:cs typeface="Roboto"/>
                <a:sym typeface="Roboto"/>
              </a:rPr>
              <a:t> rate is the lowest possible </a:t>
            </a:r>
            <a:r>
              <a:rPr b="1" lang="zh-CN" sz="1050">
                <a:solidFill>
                  <a:srgbClr val="6A6A6A"/>
                </a:solidFill>
                <a:highlight>
                  <a:srgbClr val="FFFFFF"/>
                </a:highlight>
                <a:latin typeface="Roboto"/>
                <a:ea typeface="Roboto"/>
                <a:cs typeface="Roboto"/>
                <a:sym typeface="Roboto"/>
              </a:rPr>
              <a:t>error</a:t>
            </a:r>
            <a:r>
              <a:rPr lang="zh-CN" sz="1050">
                <a:solidFill>
                  <a:srgbClr val="545454"/>
                </a:solidFill>
                <a:highlight>
                  <a:srgbClr val="FFFFFF"/>
                </a:highlight>
                <a:latin typeface="Roboto"/>
                <a:ea typeface="Roboto"/>
                <a:cs typeface="Roboto"/>
                <a:sym typeface="Roboto"/>
              </a:rPr>
              <a:t> rate for any classifier of a random outcome (into, for example, one of two categories) and is analogous to the irreducible </a:t>
            </a:r>
            <a:r>
              <a:rPr b="1" lang="zh-CN" sz="1050">
                <a:solidFill>
                  <a:srgbClr val="6A6A6A"/>
                </a:solidFill>
                <a:highlight>
                  <a:srgbClr val="FFFFFF"/>
                </a:highlight>
                <a:latin typeface="Roboto"/>
                <a:ea typeface="Roboto"/>
                <a:cs typeface="Roboto"/>
                <a:sym typeface="Roboto"/>
              </a:rPr>
              <a:t>error</a:t>
            </a:r>
            <a:endParaRPr b="1" sz="1050">
              <a:solidFill>
                <a:srgbClr val="6A6A6A"/>
              </a:solidFill>
              <a:highlight>
                <a:srgbClr val="FFFFFF"/>
              </a:highlight>
              <a:latin typeface="Roboto"/>
              <a:ea typeface="Roboto"/>
              <a:cs typeface="Roboto"/>
              <a:sym typeface="Roboto"/>
            </a:endParaRPr>
          </a:p>
          <a:p>
            <a:pPr indent="-342900" lvl="0" marL="457200" rtl="0" algn="l">
              <a:spcBef>
                <a:spcPts val="0"/>
              </a:spcBef>
              <a:spcAft>
                <a:spcPts val="0"/>
              </a:spcAft>
              <a:buClr>
                <a:srgbClr val="6A6A6A"/>
              </a:buClr>
              <a:buSzPts val="1800"/>
              <a:buFont typeface="Roboto"/>
              <a:buChar char="●"/>
            </a:pPr>
            <a:r>
              <a:t/>
            </a:r>
            <a:endParaRPr b="1">
              <a:solidFill>
                <a:srgbClr val="6A6A6A"/>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Simulation</a:t>
            </a:r>
            <a:endParaRPr/>
          </a:p>
        </p:txBody>
      </p:sp>
      <p:sp>
        <p:nvSpPr>
          <p:cNvPr id="165" name="Google Shape;16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A6A6A"/>
              </a:buClr>
              <a:buSzPts val="1800"/>
              <a:buFont typeface="Roboto"/>
              <a:buChar char="●"/>
            </a:pPr>
            <a:r>
              <a:rPr b="1" lang="zh-CN">
                <a:solidFill>
                  <a:srgbClr val="6A6A6A"/>
                </a:solidFill>
                <a:highlight>
                  <a:srgbClr val="FFFFFF"/>
                </a:highlight>
                <a:latin typeface="Roboto"/>
                <a:ea typeface="Roboto"/>
                <a:cs typeface="Roboto"/>
                <a:sym typeface="Roboto"/>
              </a:rPr>
              <a:t>Simulation by a simple pitstop model</a:t>
            </a:r>
            <a:endParaRPr b="1">
              <a:solidFill>
                <a:srgbClr val="6A6A6A"/>
              </a:solidFill>
              <a:highlight>
                <a:srgbClr val="FFFFFF"/>
              </a:highlight>
              <a:latin typeface="Roboto"/>
              <a:ea typeface="Roboto"/>
              <a:cs typeface="Roboto"/>
              <a:sym typeface="Roboto"/>
            </a:endParaRPr>
          </a:p>
          <a:p>
            <a:pPr indent="-317500" lvl="1" marL="914400" rtl="0" algn="l">
              <a:spcBef>
                <a:spcPts val="0"/>
              </a:spcBef>
              <a:spcAft>
                <a:spcPts val="0"/>
              </a:spcAft>
              <a:buClr>
                <a:srgbClr val="6A6A6A"/>
              </a:buClr>
              <a:buSzPts val="1400"/>
              <a:buFont typeface="Roboto"/>
              <a:buChar char="○"/>
            </a:pPr>
            <a:r>
              <a:rPr b="1" lang="zh-CN">
                <a:solidFill>
                  <a:srgbClr val="6A6A6A"/>
                </a:solidFill>
                <a:highlight>
                  <a:srgbClr val="FFFFFF"/>
                </a:highlight>
                <a:latin typeface="Roboto"/>
                <a:ea typeface="Roboto"/>
                <a:cs typeface="Roboto"/>
                <a:sym typeface="Roboto"/>
              </a:rPr>
              <a:t>pitstop window (38 laps max, 8 lap window uniformed distributed)</a:t>
            </a:r>
            <a:endParaRPr b="1">
              <a:solidFill>
                <a:srgbClr val="6A6A6A"/>
              </a:solidFill>
              <a:highlight>
                <a:srgbClr val="FFFFFF"/>
              </a:highlight>
              <a:latin typeface="Roboto"/>
              <a:ea typeface="Roboto"/>
              <a:cs typeface="Roboto"/>
              <a:sym typeface="Roboto"/>
            </a:endParaRPr>
          </a:p>
          <a:p>
            <a:pPr indent="-317500" lvl="1" marL="914400" rtl="0" algn="l">
              <a:spcBef>
                <a:spcPts val="0"/>
              </a:spcBef>
              <a:spcAft>
                <a:spcPts val="0"/>
              </a:spcAft>
              <a:buClr>
                <a:srgbClr val="6A6A6A"/>
              </a:buClr>
              <a:buSzPts val="1400"/>
              <a:buFont typeface="Roboto"/>
              <a:buChar char="○"/>
            </a:pPr>
            <a:r>
              <a:rPr b="1" lang="zh-CN">
                <a:solidFill>
                  <a:srgbClr val="6A6A6A"/>
                </a:solidFill>
                <a:highlight>
                  <a:srgbClr val="FFFFFF"/>
                </a:highlight>
                <a:latin typeface="Roboto"/>
                <a:ea typeface="Roboto"/>
                <a:cs typeface="Roboto"/>
                <a:sym typeface="Roboto"/>
              </a:rPr>
              <a:t>three types of lap(normal lap, in lap, out lap) modeled by guassian distribution</a:t>
            </a:r>
            <a:endParaRPr b="1">
              <a:solidFill>
                <a:srgbClr val="6A6A6A"/>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p>
        </p:txBody>
      </p:sp>
      <p:graphicFrame>
        <p:nvGraphicFramePr>
          <p:cNvPr id="166" name="Google Shape;166;p30"/>
          <p:cNvGraphicFramePr/>
          <p:nvPr/>
        </p:nvGraphicFramePr>
        <p:xfrm>
          <a:off x="1119188" y="2295300"/>
          <a:ext cx="3000000" cy="3000000"/>
        </p:xfrm>
        <a:graphic>
          <a:graphicData uri="http://schemas.openxmlformats.org/drawingml/2006/table">
            <a:tbl>
              <a:tblPr>
                <a:solidFill>
                  <a:srgbClr val="FFFFFF"/>
                </a:solidFill>
                <a:tableStyleId>{81A78FBF-2983-472B-BB9B-91ABDE7C2ECA}</a:tableStyleId>
              </a:tblPr>
              <a:tblGrid>
                <a:gridCol w="771525"/>
                <a:gridCol w="809625"/>
                <a:gridCol w="685800"/>
                <a:gridCol w="1000125"/>
                <a:gridCol w="866775"/>
                <a:gridCol w="885825"/>
                <a:gridCol w="762000"/>
                <a:gridCol w="876300"/>
                <a:gridCol w="247650"/>
              </a:tblGrid>
              <a:tr h="247650">
                <a:tc>
                  <a:txBody>
                    <a:bodyPr/>
                    <a:lstStyle/>
                    <a:p>
                      <a:pPr indent="0" lvl="0" marL="0" rtl="0" algn="r">
                        <a:lnSpc>
                          <a:spcPct val="115000"/>
                        </a:lnSpc>
                        <a:spcBef>
                          <a:spcPts val="900"/>
                        </a:spcBef>
                        <a:spcAft>
                          <a:spcPts val="0"/>
                        </a:spcAft>
                        <a:buNone/>
                      </a:pPr>
                      <a:r>
                        <a:rPr b="1" lang="zh-CN" sz="900">
                          <a:highlight>
                            <a:srgbClr val="FFFFFF"/>
                          </a:highlight>
                        </a:rPr>
                        <a:t>car_number</a:t>
                      </a:r>
                      <a:endParaRPr b="1" sz="900">
                        <a:highlight>
                          <a:srgbClr val="FFFFFF"/>
                        </a:highlight>
                      </a:endParaRPr>
                    </a:p>
                  </a:txBody>
                  <a:tcPr marT="57150" marB="57150" marR="57150" marL="57150" anchor="ctr"/>
                </a:tc>
                <a:tc>
                  <a:txBody>
                    <a:bodyPr/>
                    <a:lstStyle/>
                    <a:p>
                      <a:pPr indent="0" lvl="0" marL="0" rtl="0" algn="r">
                        <a:lnSpc>
                          <a:spcPct val="115000"/>
                        </a:lnSpc>
                        <a:spcBef>
                          <a:spcPts val="900"/>
                        </a:spcBef>
                        <a:spcAft>
                          <a:spcPts val="0"/>
                        </a:spcAft>
                        <a:buNone/>
                      </a:pPr>
                      <a:r>
                        <a:rPr b="1" lang="zh-CN" sz="900">
                          <a:highlight>
                            <a:srgbClr val="FFFFFF"/>
                          </a:highlight>
                        </a:rPr>
                        <a:t>in_lap_mean</a:t>
                      </a:r>
                      <a:endParaRPr b="1" sz="900">
                        <a:highlight>
                          <a:srgbClr val="FFFFFF"/>
                        </a:highlight>
                      </a:endParaRPr>
                    </a:p>
                  </a:txBody>
                  <a:tcPr marT="57150" marB="57150" marR="57150" marL="57150" anchor="ctr"/>
                </a:tc>
                <a:tc>
                  <a:txBody>
                    <a:bodyPr/>
                    <a:lstStyle/>
                    <a:p>
                      <a:pPr indent="0" lvl="0" marL="0" rtl="0" algn="r">
                        <a:lnSpc>
                          <a:spcPct val="115000"/>
                        </a:lnSpc>
                        <a:spcBef>
                          <a:spcPts val="900"/>
                        </a:spcBef>
                        <a:spcAft>
                          <a:spcPts val="0"/>
                        </a:spcAft>
                        <a:buNone/>
                      </a:pPr>
                      <a:r>
                        <a:rPr b="1" lang="zh-CN" sz="900">
                          <a:highlight>
                            <a:srgbClr val="FFFFFF"/>
                          </a:highlight>
                        </a:rPr>
                        <a:t>in_lap_std</a:t>
                      </a:r>
                      <a:endParaRPr b="1" sz="900">
                        <a:highlight>
                          <a:srgbClr val="FFFFFF"/>
                        </a:highlight>
                      </a:endParaRPr>
                    </a:p>
                  </a:txBody>
                  <a:tcPr marT="57150" marB="57150" marR="57150" marL="57150" anchor="ctr"/>
                </a:tc>
                <a:tc>
                  <a:txBody>
                    <a:bodyPr/>
                    <a:lstStyle/>
                    <a:p>
                      <a:pPr indent="0" lvl="0" marL="0" rtl="0" algn="r">
                        <a:lnSpc>
                          <a:spcPct val="115000"/>
                        </a:lnSpc>
                        <a:spcBef>
                          <a:spcPts val="900"/>
                        </a:spcBef>
                        <a:spcAft>
                          <a:spcPts val="0"/>
                        </a:spcAft>
                        <a:buNone/>
                      </a:pPr>
                      <a:r>
                        <a:rPr b="1" lang="zh-CN" sz="900">
                          <a:highlight>
                            <a:srgbClr val="FFFFFF"/>
                          </a:highlight>
                        </a:rPr>
                        <a:t>norm_lap_mean</a:t>
                      </a:r>
                      <a:endParaRPr b="1" sz="900">
                        <a:highlight>
                          <a:srgbClr val="FFFFFF"/>
                        </a:highlight>
                      </a:endParaRPr>
                    </a:p>
                  </a:txBody>
                  <a:tcPr marT="57150" marB="57150" marR="57150" marL="57150" anchor="ctr"/>
                </a:tc>
                <a:tc>
                  <a:txBody>
                    <a:bodyPr/>
                    <a:lstStyle/>
                    <a:p>
                      <a:pPr indent="0" lvl="0" marL="0" rtl="0" algn="r">
                        <a:lnSpc>
                          <a:spcPct val="115000"/>
                        </a:lnSpc>
                        <a:spcBef>
                          <a:spcPts val="900"/>
                        </a:spcBef>
                        <a:spcAft>
                          <a:spcPts val="0"/>
                        </a:spcAft>
                        <a:buNone/>
                      </a:pPr>
                      <a:r>
                        <a:rPr b="1" lang="zh-CN" sz="900">
                          <a:highlight>
                            <a:srgbClr val="FFFFFF"/>
                          </a:highlight>
                        </a:rPr>
                        <a:t>norm_lap_std</a:t>
                      </a:r>
                      <a:endParaRPr b="1" sz="900">
                        <a:highlight>
                          <a:srgbClr val="FFFFFF"/>
                        </a:highlight>
                      </a:endParaRPr>
                    </a:p>
                  </a:txBody>
                  <a:tcPr marT="57150" marB="57150" marR="57150" marL="57150" anchor="ctr"/>
                </a:tc>
                <a:tc>
                  <a:txBody>
                    <a:bodyPr/>
                    <a:lstStyle/>
                    <a:p>
                      <a:pPr indent="0" lvl="0" marL="0" rtl="0" algn="r">
                        <a:lnSpc>
                          <a:spcPct val="115000"/>
                        </a:lnSpc>
                        <a:spcBef>
                          <a:spcPts val="900"/>
                        </a:spcBef>
                        <a:spcAft>
                          <a:spcPts val="0"/>
                        </a:spcAft>
                        <a:buNone/>
                      </a:pPr>
                      <a:r>
                        <a:rPr b="1" lang="zh-CN" sz="900">
                          <a:highlight>
                            <a:srgbClr val="FFFFFF"/>
                          </a:highlight>
                        </a:rPr>
                        <a:t>out_lap_mean</a:t>
                      </a:r>
                      <a:endParaRPr b="1" sz="900">
                        <a:highlight>
                          <a:srgbClr val="FFFFFF"/>
                        </a:highlight>
                      </a:endParaRPr>
                    </a:p>
                  </a:txBody>
                  <a:tcPr marT="57150" marB="57150" marR="57150" marL="57150" anchor="ctr"/>
                </a:tc>
                <a:tc>
                  <a:txBody>
                    <a:bodyPr/>
                    <a:lstStyle/>
                    <a:p>
                      <a:pPr indent="0" lvl="0" marL="0" rtl="0" algn="r">
                        <a:lnSpc>
                          <a:spcPct val="115000"/>
                        </a:lnSpc>
                        <a:spcBef>
                          <a:spcPts val="900"/>
                        </a:spcBef>
                        <a:spcAft>
                          <a:spcPts val="0"/>
                        </a:spcAft>
                        <a:buNone/>
                      </a:pPr>
                      <a:r>
                        <a:rPr b="1" lang="zh-CN" sz="900">
                          <a:highlight>
                            <a:srgbClr val="FFFFFF"/>
                          </a:highlight>
                        </a:rPr>
                        <a:t>out_lap_std</a:t>
                      </a:r>
                      <a:endParaRPr b="1" sz="900">
                        <a:highlight>
                          <a:srgbClr val="FFFFFF"/>
                        </a:highlight>
                      </a:endParaRPr>
                    </a:p>
                  </a:txBody>
                  <a:tcPr marT="57150" marB="57150" marR="57150" marL="57150" anchor="ctr"/>
                </a:tc>
                <a:tc>
                  <a:txBody>
                    <a:bodyPr/>
                    <a:lstStyle/>
                    <a:p>
                      <a:pPr indent="0" lvl="0" marL="0" rtl="0" algn="r">
                        <a:lnSpc>
                          <a:spcPct val="115000"/>
                        </a:lnSpc>
                        <a:spcBef>
                          <a:spcPts val="900"/>
                        </a:spcBef>
                        <a:spcAft>
                          <a:spcPts val="0"/>
                        </a:spcAft>
                        <a:buNone/>
                      </a:pPr>
                      <a:r>
                        <a:rPr b="1" lang="zh-CN" sz="900">
                          <a:highlight>
                            <a:srgbClr val="FFFFFF"/>
                          </a:highlight>
                        </a:rPr>
                        <a:t>start_position</a:t>
                      </a:r>
                      <a:endParaRPr b="1" sz="900">
                        <a:highlight>
                          <a:srgbClr val="FFFFFF"/>
                        </a:highlight>
                      </a:endParaRPr>
                    </a:p>
                  </a:txBody>
                  <a:tcPr marT="57150" marB="57150" marR="57150" marL="57150" anchor="ctr"/>
                </a:tc>
                <a:tc>
                  <a:txBody>
                    <a:bodyPr/>
                    <a:lstStyle/>
                    <a:p>
                      <a:pPr indent="0" lvl="0" marL="0" rtl="0" algn="l">
                        <a:spcBef>
                          <a:spcPts val="0"/>
                        </a:spcBef>
                        <a:spcAft>
                          <a:spcPts val="0"/>
                        </a:spcAft>
                        <a:buNone/>
                      </a:pPr>
                      <a:r>
                        <a:t/>
                      </a:r>
                      <a:endParaRPr/>
                    </a:p>
                  </a:txBody>
                  <a:tcPr marT="91425" marB="91425" marR="91425" marL="91425"/>
                </a:tc>
              </a:tr>
              <a:tr h="257175">
                <a:tc>
                  <a:txBody>
                    <a:bodyPr/>
                    <a:lstStyle/>
                    <a:p>
                      <a:pPr indent="0" lvl="0" marL="0" rtl="0" algn="r">
                        <a:lnSpc>
                          <a:spcPct val="115000"/>
                        </a:lnSpc>
                        <a:spcBef>
                          <a:spcPts val="900"/>
                        </a:spcBef>
                        <a:spcAft>
                          <a:spcPts val="0"/>
                        </a:spcAft>
                        <a:buNone/>
                      </a:pPr>
                      <a:r>
                        <a:rPr b="1" lang="zh-CN" sz="900">
                          <a:highlight>
                            <a:srgbClr val="FFFFFF"/>
                          </a:highlight>
                        </a:rPr>
                        <a:t>0</a:t>
                      </a:r>
                      <a:endParaRPr b="1"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1</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54.339015</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8.424845e-01</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41.743706</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0.766367</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66.104833</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0.730250</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4</a:t>
                      </a:r>
                      <a:endParaRPr sz="900">
                        <a:highlight>
                          <a:srgbClr val="FFFFFF"/>
                        </a:highlight>
                      </a:endParaRPr>
                    </a:p>
                  </a:txBody>
                  <a:tcPr marT="57150" marB="57150" marR="57150" marL="57150" anchor="ctr"/>
                </a:tc>
              </a:tr>
              <a:tr h="247650">
                <a:tc>
                  <a:txBody>
                    <a:bodyPr/>
                    <a:lstStyle/>
                    <a:p>
                      <a:pPr indent="0" lvl="0" marL="0" rtl="0" algn="r">
                        <a:lnSpc>
                          <a:spcPct val="115000"/>
                        </a:lnSpc>
                        <a:spcBef>
                          <a:spcPts val="900"/>
                        </a:spcBef>
                        <a:spcAft>
                          <a:spcPts val="0"/>
                        </a:spcAft>
                        <a:buNone/>
                      </a:pPr>
                      <a:r>
                        <a:rPr b="1" lang="zh-CN" sz="900">
                          <a:highlight>
                            <a:srgbClr val="FFFFFF"/>
                          </a:highlight>
                        </a:rPr>
                        <a:t>1</a:t>
                      </a:r>
                      <a:endParaRPr b="1"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3</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54.281610</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7.251726e-01</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41.611673</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0.676782</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66.911113</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0.401542</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8</a:t>
                      </a:r>
                      <a:endParaRPr sz="900">
                        <a:highlight>
                          <a:srgbClr val="FFFFFF"/>
                        </a:highlight>
                      </a:endParaRPr>
                    </a:p>
                  </a:txBody>
                  <a:tcPr marT="57150" marB="57150" marR="57150" marL="57150" anchor="ctr"/>
                </a:tc>
              </a:tr>
              <a:tr h="247650">
                <a:tc>
                  <a:txBody>
                    <a:bodyPr/>
                    <a:lstStyle/>
                    <a:p>
                      <a:pPr indent="0" lvl="0" marL="0" rtl="0" algn="r">
                        <a:lnSpc>
                          <a:spcPct val="115000"/>
                        </a:lnSpc>
                        <a:spcBef>
                          <a:spcPts val="900"/>
                        </a:spcBef>
                        <a:spcAft>
                          <a:spcPts val="0"/>
                        </a:spcAft>
                        <a:buNone/>
                      </a:pPr>
                      <a:r>
                        <a:rPr b="1" lang="zh-CN" sz="900">
                          <a:highlight>
                            <a:srgbClr val="FFFFFF"/>
                          </a:highlight>
                        </a:rPr>
                        <a:t>2</a:t>
                      </a:r>
                      <a:endParaRPr b="1"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4</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54.295602</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3.190570e-01</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41.946153</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0.770234</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68.036082</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0.729633</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11</a:t>
                      </a:r>
                      <a:endParaRPr sz="900">
                        <a:highlight>
                          <a:srgbClr val="FFFFFF"/>
                        </a:highlight>
                      </a:endParaRPr>
                    </a:p>
                  </a:txBody>
                  <a:tcPr marT="57150" marB="57150" marR="57150" marL="57150" anchor="ctr"/>
                </a:tc>
              </a:tr>
              <a:tr h="247650">
                <a:tc>
                  <a:txBody>
                    <a:bodyPr/>
                    <a:lstStyle/>
                    <a:p>
                      <a:pPr indent="0" lvl="0" marL="0" rtl="0" algn="r">
                        <a:lnSpc>
                          <a:spcPct val="115000"/>
                        </a:lnSpc>
                        <a:spcBef>
                          <a:spcPts val="900"/>
                        </a:spcBef>
                        <a:spcAft>
                          <a:spcPts val="0"/>
                        </a:spcAft>
                        <a:buNone/>
                      </a:pPr>
                      <a:r>
                        <a:rPr b="1" lang="zh-CN" sz="900">
                          <a:highlight>
                            <a:srgbClr val="FFFFFF"/>
                          </a:highlight>
                        </a:rPr>
                        <a:t>3</a:t>
                      </a:r>
                      <a:endParaRPr b="1"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6</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64.027260</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8.913270e-01</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42.018802</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0.778819</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55.488440</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0.238874</a:t>
                      </a:r>
                      <a:endParaRPr sz="900">
                        <a:highlight>
                          <a:srgbClr val="FFFFFF"/>
                        </a:highlight>
                      </a:endParaRPr>
                    </a:p>
                  </a:txBody>
                  <a:tcPr marT="57150" marB="57150" marR="57150" marL="57150" anchor="ctr"/>
                </a:tc>
                <a:tc>
                  <a:txBody>
                    <a:bodyPr/>
                    <a:lstStyle/>
                    <a:p>
                      <a:pPr indent="0" lvl="0" marL="0" rtl="0" algn="l">
                        <a:lnSpc>
                          <a:spcPct val="115000"/>
                        </a:lnSpc>
                        <a:spcBef>
                          <a:spcPts val="900"/>
                        </a:spcBef>
                        <a:spcAft>
                          <a:spcPts val="0"/>
                        </a:spcAft>
                        <a:buNone/>
                      </a:pPr>
                      <a:r>
                        <a:rPr lang="zh-CN" sz="900">
                          <a:highlight>
                            <a:srgbClr val="FFFFFF"/>
                          </a:highlight>
                        </a:rPr>
                        <a:t>18</a:t>
                      </a:r>
                      <a:endParaRPr sz="900">
                        <a:highlight>
                          <a:srgbClr val="FFFFFF"/>
                        </a:highlight>
                      </a:endParaRPr>
                    </a:p>
                  </a:txBody>
                  <a:tcPr marT="57150" marB="57150" marR="57150" marL="5715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Simulation Result </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1400">
                <a:solidFill>
                  <a:schemeClr val="dk1"/>
                </a:solidFill>
              </a:rPr>
              <a:t>start from lap 0(120 runs, model on the first 100 runs, test on the last 20 runs)</a:t>
            </a:r>
            <a:endParaRPr b="1" sz="1400">
              <a:solidFill>
                <a:schemeClr val="dk1"/>
              </a:solidFill>
            </a:endParaRPr>
          </a:p>
          <a:p>
            <a:pPr indent="0" lvl="0" marL="0" rtl="0" algn="l">
              <a:spcBef>
                <a:spcPts val="1600"/>
              </a:spcBef>
              <a:spcAft>
                <a:spcPts val="0"/>
              </a:spcAft>
              <a:buClr>
                <a:schemeClr val="dk1"/>
              </a:buClr>
              <a:buSzPts val="1100"/>
              <a:buFont typeface="Arial"/>
              <a:buNone/>
            </a:pPr>
            <a:r>
              <a:rPr lang="zh-CN" sz="1400">
                <a:solidFill>
                  <a:schemeClr val="dk1"/>
                </a:solidFill>
              </a:rPr>
              <a:t>('mean rank1 accuracy:', 0.56575, array([0.26 , 0.725, 0.865, 0.15 , 0.625, 0.9  , 0.075, 0.425, 0.58 ,       0.435, 0.46 , 0.805, 0.93 , 0.055, 0.645, 0.67 , 0.71 , 0.885,       0.49 , 0.625]))</a:t>
            </a:r>
            <a:br>
              <a:rPr lang="zh-CN" sz="1400">
                <a:solidFill>
                  <a:schemeClr val="dk1"/>
                </a:solidFill>
              </a:rPr>
            </a:br>
            <a:r>
              <a:rPr lang="zh-CN" sz="1400">
                <a:solidFill>
                  <a:schemeClr val="dk1"/>
                </a:solidFill>
              </a:rPr>
              <a:t>('mean rank1@lap', 1, 'accuracy:', 0.15)</a:t>
            </a:r>
            <a:br>
              <a:rPr lang="zh-CN" sz="1400">
                <a:solidFill>
                  <a:schemeClr val="dk1"/>
                </a:solidFill>
              </a:rPr>
            </a:br>
            <a:r>
              <a:rPr lang="zh-CN" sz="1400">
                <a:solidFill>
                  <a:schemeClr val="dk1"/>
                </a:solidFill>
              </a:rPr>
              <a:t>('mean rank1@lap', 15, 'accuracy:', 0.35)</a:t>
            </a:r>
            <a:br>
              <a:rPr lang="zh-CN" sz="1400">
                <a:solidFill>
                  <a:schemeClr val="dk1"/>
                </a:solidFill>
              </a:rPr>
            </a:br>
            <a:r>
              <a:rPr lang="zh-CN" sz="1400">
                <a:solidFill>
                  <a:schemeClr val="dk1"/>
                </a:solidFill>
              </a:rPr>
              <a:t>('mean rank1@lap', 32, 'accuracy:', 0.45)</a:t>
            </a:r>
            <a:br>
              <a:rPr lang="zh-CN" sz="1400">
                <a:solidFill>
                  <a:schemeClr val="dk1"/>
                </a:solidFill>
              </a:rPr>
            </a:br>
            <a:r>
              <a:rPr lang="zh-CN" sz="1400">
                <a:solidFill>
                  <a:schemeClr val="dk1"/>
                </a:solidFill>
              </a:rPr>
              <a:t>('mean rank1@lap', 50, 'accuracy:', 0.45)</a:t>
            </a:r>
            <a:br>
              <a:rPr lang="zh-CN" sz="1400">
                <a:solidFill>
                  <a:schemeClr val="dk1"/>
                </a:solidFill>
              </a:rPr>
            </a:br>
            <a:r>
              <a:rPr lang="zh-CN" sz="1400">
                <a:solidFill>
                  <a:schemeClr val="dk1"/>
                </a:solidFill>
              </a:rPr>
              <a:t>('mean rank1@lap', 150, 'accuracy:', 0.85)</a:t>
            </a:r>
            <a:br>
              <a:rPr lang="zh-CN" sz="1400">
                <a:solidFill>
                  <a:schemeClr val="dk1"/>
                </a:solidFill>
              </a:rPr>
            </a:br>
            <a:r>
              <a:rPr lang="zh-CN" sz="1400">
                <a:solidFill>
                  <a:schemeClr val="dk1"/>
                </a:solidFill>
              </a:rPr>
              <a:t>('mean rank1@lap', 200, 'accuracy:', 0.8)</a:t>
            </a:r>
            <a:endParaRPr sz="1400">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IndyCar Data</a:t>
            </a:r>
            <a:endParaRPr/>
          </a:p>
          <a:p>
            <a:pPr indent="-342900" lvl="0" marL="457200" rtl="0" algn="l">
              <a:spcBef>
                <a:spcPts val="0"/>
              </a:spcBef>
              <a:spcAft>
                <a:spcPts val="0"/>
              </a:spcAft>
              <a:buSzPts val="1800"/>
              <a:buChar char="●"/>
            </a:pPr>
            <a:r>
              <a:rPr lang="zh-CN"/>
              <a:t>Rank Prediction Task and Challenges</a:t>
            </a:r>
            <a:endParaRPr/>
          </a:p>
          <a:p>
            <a:pPr indent="-342900" lvl="0" marL="457200" rtl="0" algn="l">
              <a:spcBef>
                <a:spcPts val="0"/>
              </a:spcBef>
              <a:spcAft>
                <a:spcPts val="0"/>
              </a:spcAft>
              <a:buSzPts val="1800"/>
              <a:buChar char="●"/>
            </a:pPr>
            <a:r>
              <a:rPr lang="zh-CN"/>
              <a:t>Preliminary results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Simulation Result </a:t>
            </a:r>
            <a:endParaRPr/>
          </a:p>
        </p:txBody>
      </p:sp>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1400">
                <a:solidFill>
                  <a:schemeClr val="dk1"/>
                </a:solidFill>
              </a:rPr>
              <a:t>start from lap 50</a:t>
            </a:r>
            <a:endParaRPr b="1" sz="1400">
              <a:solidFill>
                <a:schemeClr val="dk1"/>
              </a:solidFill>
            </a:endParaRPr>
          </a:p>
          <a:p>
            <a:pPr indent="0" lvl="0" marL="0" rtl="0" algn="l">
              <a:spcBef>
                <a:spcPts val="1600"/>
              </a:spcBef>
              <a:spcAft>
                <a:spcPts val="0"/>
              </a:spcAft>
              <a:buNone/>
            </a:pPr>
            <a:r>
              <a:rPr lang="zh-CN" sz="1400">
                <a:solidFill>
                  <a:schemeClr val="dk1"/>
                </a:solidFill>
              </a:rPr>
              <a:t>('mean rank1 accuracy:', 0.653, array([0.92      , 0.66666667, 0.26      , 0.08666667, 0.76666667,       0.54      , 0.43333333, 0.94      , 0.95333333, 0.42666667,       0.78      , 0.91333333, 0.70666667, 0.93333333, 0.57333333,       0.7       , 0.38666667, 0.95333333, 0.58666667, 0.53333333]))</a:t>
            </a:r>
            <a:br>
              <a:rPr lang="zh-CN" sz="1400">
                <a:solidFill>
                  <a:schemeClr val="dk1"/>
                </a:solidFill>
              </a:rPr>
            </a:br>
            <a:r>
              <a:rPr lang="zh-CN" sz="1400">
                <a:solidFill>
                  <a:schemeClr val="dk1"/>
                </a:solidFill>
              </a:rPr>
              <a:t>('mean rank1@lap', 1, 'accuracy:', 1.0)</a:t>
            </a:r>
            <a:br>
              <a:rPr lang="zh-CN" sz="1400">
                <a:solidFill>
                  <a:schemeClr val="dk1"/>
                </a:solidFill>
              </a:rPr>
            </a:br>
            <a:r>
              <a:rPr lang="zh-CN" sz="1400">
                <a:solidFill>
                  <a:schemeClr val="dk1"/>
                </a:solidFill>
              </a:rPr>
              <a:t>('mean rank1@lap', 15, 'accuracy:', 1.0)</a:t>
            </a:r>
            <a:br>
              <a:rPr lang="zh-CN" sz="1400">
                <a:solidFill>
                  <a:schemeClr val="dk1"/>
                </a:solidFill>
              </a:rPr>
            </a:br>
            <a:r>
              <a:rPr lang="zh-CN" sz="1400">
                <a:solidFill>
                  <a:schemeClr val="dk1"/>
                </a:solidFill>
              </a:rPr>
              <a:t>('mean rank1@lap', 32, 'accuracy:', 1.0)</a:t>
            </a:r>
            <a:br>
              <a:rPr lang="zh-CN" sz="1400">
                <a:solidFill>
                  <a:schemeClr val="dk1"/>
                </a:solidFill>
              </a:rPr>
            </a:br>
            <a:r>
              <a:rPr lang="zh-CN" sz="1400">
                <a:solidFill>
                  <a:schemeClr val="dk1"/>
                </a:solidFill>
              </a:rPr>
              <a:t>('mean rank1@lap', 50, 'accuracy:', 1.0)</a:t>
            </a:r>
            <a:br>
              <a:rPr lang="zh-CN" sz="1400">
                <a:solidFill>
                  <a:schemeClr val="dk1"/>
                </a:solidFill>
              </a:rPr>
            </a:br>
            <a:r>
              <a:rPr lang="zh-CN" sz="1400">
                <a:solidFill>
                  <a:schemeClr val="dk1"/>
                </a:solidFill>
              </a:rPr>
              <a:t>('mean rank1@lap', 60, 'accuracy:', 0.5)</a:t>
            </a:r>
            <a:br>
              <a:rPr lang="zh-CN" sz="1400">
                <a:solidFill>
                  <a:schemeClr val="dk1"/>
                </a:solidFill>
              </a:rPr>
            </a:br>
            <a:r>
              <a:rPr lang="zh-CN" sz="1400">
                <a:solidFill>
                  <a:schemeClr val="dk1"/>
                </a:solidFill>
              </a:rPr>
              <a:t>('mean rank1@lap', 110, 'accuracy:', 0.65)</a:t>
            </a:r>
            <a:br>
              <a:rPr lang="zh-CN" sz="1400">
                <a:solidFill>
                  <a:schemeClr val="dk1"/>
                </a:solidFill>
              </a:rPr>
            </a:br>
            <a:r>
              <a:rPr lang="zh-CN" sz="1400">
                <a:solidFill>
                  <a:schemeClr val="dk1"/>
                </a:solidFill>
              </a:rPr>
              <a:t>('mean rank1@lap', 150, 'accuracy:', 0.7)</a:t>
            </a:r>
            <a:br>
              <a:rPr lang="zh-CN" sz="1400">
                <a:solidFill>
                  <a:schemeClr val="dk1"/>
                </a:solidFill>
              </a:rPr>
            </a:br>
            <a:r>
              <a:rPr lang="zh-CN" sz="1400">
                <a:solidFill>
                  <a:schemeClr val="dk1"/>
                </a:solidFill>
              </a:rPr>
              <a:t>('mean rank1@lap', 200, 'accuracy:', 0.7)</a:t>
            </a:r>
            <a:endParaRPr sz="1400">
              <a:solidFill>
                <a:schemeClr val="dk1"/>
              </a:solidFill>
            </a:endParaRPr>
          </a:p>
          <a:p>
            <a:pPr indent="0" lvl="0" marL="0" rtl="0" algn="l">
              <a:spcBef>
                <a:spcPts val="1600"/>
              </a:spcBef>
              <a:spcAft>
                <a:spcPts val="0"/>
              </a:spcAft>
              <a:buNone/>
            </a:pPr>
            <a:r>
              <a:t/>
            </a:r>
            <a:endParaRPr b="1" sz="1400">
              <a:solidFill>
                <a:schemeClr val="dk1"/>
              </a:solidFill>
            </a:endParaRPr>
          </a:p>
          <a:p>
            <a:pPr indent="0" lvl="0" marL="0" rtl="0" algn="l">
              <a:spcBef>
                <a:spcPts val="1600"/>
              </a:spcBef>
              <a:spcAft>
                <a:spcPts val="1600"/>
              </a:spcAft>
              <a:buClr>
                <a:schemeClr val="dk1"/>
              </a:buClr>
              <a:buSzPts val="1100"/>
              <a:buFont typeface="Arial"/>
              <a:buNone/>
            </a:pPr>
            <a:r>
              <a:t/>
            </a:r>
            <a:endParaRPr b="1" sz="1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Challenges: model capacity</a:t>
            </a:r>
            <a:endParaRPr/>
          </a:p>
        </p:txBody>
      </p:sp>
      <p:sp>
        <p:nvSpPr>
          <p:cNvPr id="184" name="Google Shape;18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Which model is able to modeling the uncertainty?</a:t>
            </a:r>
            <a:endParaRPr/>
          </a:p>
          <a:p>
            <a:pPr indent="-317500" lvl="1" marL="914400" rtl="0" algn="l">
              <a:spcBef>
                <a:spcPts val="0"/>
              </a:spcBef>
              <a:spcAft>
                <a:spcPts val="0"/>
              </a:spcAft>
              <a:buSzPts val="1400"/>
              <a:buChar char="○"/>
            </a:pPr>
            <a:r>
              <a:rPr lang="zh-CN"/>
              <a:t>lstm/rnn is a deterministic model, it can not model the stochastic part of the data</a:t>
            </a:r>
            <a:endParaRPr/>
          </a:p>
          <a:p>
            <a:pPr indent="-317500" lvl="1" marL="914400" rtl="0" algn="l">
              <a:spcBef>
                <a:spcPts val="0"/>
              </a:spcBef>
              <a:spcAft>
                <a:spcPts val="0"/>
              </a:spcAft>
              <a:buSzPts val="1400"/>
              <a:buChar char="○"/>
            </a:pPr>
            <a:r>
              <a:rPr lang="zh-CN"/>
              <a:t>ctrnn? </a:t>
            </a:r>
            <a:r>
              <a:rPr lang="zh-CN"/>
              <a:t>todo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Challenges: data complexity</a:t>
            </a:r>
            <a:endParaRPr/>
          </a:p>
        </p:txBody>
      </p:sp>
      <p:sp>
        <p:nvSpPr>
          <p:cNvPr id="190" name="Google Shape;19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How much data is needed to train a stable model?</a:t>
            </a:r>
            <a:endParaRPr/>
          </a:p>
          <a:p>
            <a:pPr indent="-317500" lvl="1" marL="914400" rtl="0" algn="l">
              <a:spcBef>
                <a:spcPts val="0"/>
              </a:spcBef>
              <a:spcAft>
                <a:spcPts val="0"/>
              </a:spcAft>
              <a:buSzPts val="1400"/>
              <a:buChar char="○"/>
            </a:pPr>
            <a:r>
              <a:rPr lang="zh-CN"/>
              <a:t>todo</a:t>
            </a:r>
            <a:endParaRPr/>
          </a:p>
          <a:p>
            <a:pPr indent="0" lvl="0" marL="0" rtl="0" algn="l">
              <a:spcBef>
                <a:spcPts val="1600"/>
              </a:spcBef>
              <a:spcAft>
                <a:spcPts val="1600"/>
              </a:spcAft>
              <a:buNone/>
            </a:pPr>
            <a:r>
              <a:t/>
            </a:r>
            <a:endParaRPr/>
          </a:p>
        </p:txBody>
      </p:sp>
      <p:pic>
        <p:nvPicPr>
          <p:cNvPr id="191" name="Google Shape;191;p34"/>
          <p:cNvPicPr preferRelativeResize="0"/>
          <p:nvPr/>
        </p:nvPicPr>
        <p:blipFill>
          <a:blip r:embed="rId3">
            <a:alphaModFix/>
          </a:blip>
          <a:stretch>
            <a:fillRect/>
          </a:stretch>
        </p:blipFill>
        <p:spPr>
          <a:xfrm>
            <a:off x="556650" y="1934875"/>
            <a:ext cx="3806275" cy="2634000"/>
          </a:xfrm>
          <a:prstGeom prst="rect">
            <a:avLst/>
          </a:prstGeom>
          <a:noFill/>
          <a:ln>
            <a:noFill/>
          </a:ln>
        </p:spPr>
      </p:pic>
      <p:sp>
        <p:nvSpPr>
          <p:cNvPr id="192" name="Google Shape;192;p34"/>
          <p:cNvSpPr txBox="1"/>
          <p:nvPr/>
        </p:nvSpPr>
        <p:spPr>
          <a:xfrm>
            <a:off x="4869025" y="3929700"/>
            <a:ext cx="34371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LSTM training on hundreds of timeseries is prone to overfitting. (laptime series predition)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Prelimiary Results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Rank </a:t>
            </a:r>
            <a:r>
              <a:rPr lang="zh-CN"/>
              <a:t>Prediction on stint</a:t>
            </a:r>
            <a:endParaRPr/>
          </a:p>
        </p:txBody>
      </p:sp>
      <p:sp>
        <p:nvSpPr>
          <p:cNvPr id="203" name="Google Shape;20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342900" lvl="0" marL="457200" rtl="0" algn="just">
              <a:spcBef>
                <a:spcPts val="0"/>
              </a:spcBef>
              <a:spcAft>
                <a:spcPts val="0"/>
              </a:spcAft>
              <a:buClr>
                <a:schemeClr val="dk1"/>
              </a:buClr>
              <a:buSzPts val="1800"/>
              <a:buChar char="●"/>
            </a:pPr>
            <a:r>
              <a:rPr lang="zh-CN">
                <a:solidFill>
                  <a:schemeClr val="dk1"/>
                </a:solidFill>
              </a:rPr>
              <a:t>we define our task to be the rank change prediction on stage dataset. In IndyCar, ‘stint’ refers to the period of driving between pit stops, similar to the term ‘stage.’ </a:t>
            </a:r>
            <a:endParaRPr>
              <a:solidFill>
                <a:schemeClr val="dk1"/>
              </a:solidFill>
            </a:endParaRPr>
          </a:p>
          <a:p>
            <a:pPr indent="-342900" lvl="0" marL="457200" rtl="0" algn="just">
              <a:spcBef>
                <a:spcPts val="0"/>
              </a:spcBef>
              <a:spcAft>
                <a:spcPts val="0"/>
              </a:spcAft>
              <a:buClr>
                <a:schemeClr val="dk1"/>
              </a:buClr>
              <a:buSzPts val="1800"/>
              <a:buChar char="●"/>
            </a:pPr>
            <a:r>
              <a:rPr lang="zh-CN">
                <a:solidFill>
                  <a:schemeClr val="dk1"/>
                </a:solidFill>
              </a:rPr>
              <a:t>When a car goes into the pit lanes, the model can predict how well the car will perform in the next stage, whether it would lose or gain in rank. With the support of this prediction model, it potentially enables the team to evaluate different strategies, such as when to pit stop.</a:t>
            </a:r>
            <a:endParaRPr>
              <a:solidFill>
                <a:schemeClr val="dk1"/>
              </a:solidFill>
            </a:endParaRPr>
          </a:p>
        </p:txBody>
      </p:sp>
      <p:pic>
        <p:nvPicPr>
          <p:cNvPr id="204" name="Google Shape;204;p36"/>
          <p:cNvPicPr preferRelativeResize="0"/>
          <p:nvPr/>
        </p:nvPicPr>
        <p:blipFill>
          <a:blip r:embed="rId3">
            <a:alphaModFix/>
          </a:blip>
          <a:stretch>
            <a:fillRect/>
          </a:stretch>
        </p:blipFill>
        <p:spPr>
          <a:xfrm>
            <a:off x="2549900" y="1152475"/>
            <a:ext cx="4200525" cy="923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Dataset</a:t>
            </a:r>
            <a:endParaRPr/>
          </a:p>
        </p:txBody>
      </p:sp>
      <p:sp>
        <p:nvSpPr>
          <p:cNvPr id="210" name="Google Shape;210;p37"/>
          <p:cNvSpPr txBox="1"/>
          <p:nvPr>
            <p:ph idx="1" type="body"/>
          </p:nvPr>
        </p:nvSpPr>
        <p:spPr>
          <a:xfrm>
            <a:off x="311700" y="2832050"/>
            <a:ext cx="8520600" cy="173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Stage Dataset of Six Paved Racing in 2018 IndyCar series</a:t>
            </a:r>
            <a:endParaRPr/>
          </a:p>
          <a:p>
            <a:pPr indent="-342900" lvl="0" marL="457200" rtl="0" algn="l">
              <a:spcBef>
                <a:spcPts val="0"/>
              </a:spcBef>
              <a:spcAft>
                <a:spcPts val="0"/>
              </a:spcAft>
              <a:buSzPts val="1800"/>
              <a:buChar char="●"/>
            </a:pPr>
            <a:r>
              <a:rPr lang="zh-CN"/>
              <a:t>Extract from these events, we get a stage dataset with 805 stage records</a:t>
            </a:r>
            <a:endParaRPr/>
          </a:p>
        </p:txBody>
      </p:sp>
      <p:graphicFrame>
        <p:nvGraphicFramePr>
          <p:cNvPr id="211" name="Google Shape;211;p37"/>
          <p:cNvGraphicFramePr/>
          <p:nvPr/>
        </p:nvGraphicFramePr>
        <p:xfrm>
          <a:off x="2945925" y="1152475"/>
          <a:ext cx="3000000" cy="3000000"/>
        </p:xfrm>
        <a:graphic>
          <a:graphicData uri="http://schemas.openxmlformats.org/drawingml/2006/table">
            <a:tbl>
              <a:tblPr>
                <a:noFill/>
                <a:tableStyleId>{B817925F-D875-429C-8CA5-D23EC4C11EC6}</a:tableStyleId>
              </a:tblPr>
              <a:tblGrid>
                <a:gridCol w="1228725"/>
                <a:gridCol w="1619250"/>
              </a:tblGrid>
              <a:tr h="203200">
                <a:tc>
                  <a:txBody>
                    <a:bodyPr/>
                    <a:lstStyle/>
                    <a:p>
                      <a:pPr indent="0" lvl="0" marL="0" rtl="0" algn="ctr">
                        <a:lnSpc>
                          <a:spcPct val="115000"/>
                        </a:lnSpc>
                        <a:spcBef>
                          <a:spcPts val="0"/>
                        </a:spcBef>
                        <a:spcAft>
                          <a:spcPts val="0"/>
                        </a:spcAft>
                        <a:buNone/>
                      </a:pPr>
                      <a:r>
                        <a:rPr lang="zh-CN" sz="900"/>
                        <a:t>Event</a:t>
                      </a:r>
                      <a:endParaRPr sz="9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zh-CN" sz="900"/>
                        <a:t>Records</a:t>
                      </a:r>
                      <a:endParaRPr sz="9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190500">
                <a:tc>
                  <a:txBody>
                    <a:bodyPr/>
                    <a:lstStyle/>
                    <a:p>
                      <a:pPr indent="0" lvl="0" marL="0" rtl="0" algn="ctr">
                        <a:lnSpc>
                          <a:spcPct val="115000"/>
                        </a:lnSpc>
                        <a:spcBef>
                          <a:spcPts val="0"/>
                        </a:spcBef>
                        <a:spcAft>
                          <a:spcPts val="0"/>
                        </a:spcAft>
                        <a:buNone/>
                      </a:pPr>
                      <a:r>
                        <a:rPr lang="zh-CN" sz="900"/>
                        <a:t>Phoenix</a:t>
                      </a:r>
                      <a:endParaRPr sz="9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sz="900"/>
                        <a:t>114</a:t>
                      </a:r>
                      <a:endParaRPr sz="9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0500">
                <a:tc>
                  <a:txBody>
                    <a:bodyPr/>
                    <a:lstStyle/>
                    <a:p>
                      <a:pPr indent="0" lvl="0" marL="0" rtl="0" algn="ctr">
                        <a:lnSpc>
                          <a:spcPct val="115000"/>
                        </a:lnSpc>
                        <a:spcBef>
                          <a:spcPts val="0"/>
                        </a:spcBef>
                        <a:spcAft>
                          <a:spcPts val="0"/>
                        </a:spcAft>
                        <a:buNone/>
                      </a:pPr>
                      <a:r>
                        <a:rPr lang="zh-CN" sz="900"/>
                        <a:t>Indy500</a:t>
                      </a:r>
                      <a:endParaRPr sz="9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sz="900"/>
                        <a:t>225</a:t>
                      </a:r>
                      <a:endParaRPr sz="9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0500">
                <a:tc>
                  <a:txBody>
                    <a:bodyPr/>
                    <a:lstStyle/>
                    <a:p>
                      <a:pPr indent="0" lvl="0" marL="0" rtl="0" algn="ctr">
                        <a:lnSpc>
                          <a:spcPct val="115000"/>
                        </a:lnSpc>
                        <a:spcBef>
                          <a:spcPts val="0"/>
                        </a:spcBef>
                        <a:spcAft>
                          <a:spcPts val="0"/>
                        </a:spcAft>
                        <a:buNone/>
                      </a:pPr>
                      <a:r>
                        <a:rPr lang="zh-CN" sz="900"/>
                        <a:t>Texas</a:t>
                      </a:r>
                      <a:endParaRPr sz="9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sz="900"/>
                        <a:t>127</a:t>
                      </a:r>
                      <a:endParaRPr sz="9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0500">
                <a:tc>
                  <a:txBody>
                    <a:bodyPr/>
                    <a:lstStyle/>
                    <a:p>
                      <a:pPr indent="0" lvl="0" marL="0" rtl="0" algn="ctr">
                        <a:lnSpc>
                          <a:spcPct val="115000"/>
                        </a:lnSpc>
                        <a:spcBef>
                          <a:spcPts val="0"/>
                        </a:spcBef>
                        <a:spcAft>
                          <a:spcPts val="0"/>
                        </a:spcAft>
                        <a:buNone/>
                      </a:pPr>
                      <a:r>
                        <a:rPr lang="zh-CN" sz="900"/>
                        <a:t>Iowa</a:t>
                      </a:r>
                      <a:endParaRPr sz="9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sz="900"/>
                        <a:t>109</a:t>
                      </a:r>
                      <a:endParaRPr sz="9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0500">
                <a:tc>
                  <a:txBody>
                    <a:bodyPr/>
                    <a:lstStyle/>
                    <a:p>
                      <a:pPr indent="0" lvl="0" marL="0" rtl="0" algn="ctr">
                        <a:lnSpc>
                          <a:spcPct val="115000"/>
                        </a:lnSpc>
                        <a:spcBef>
                          <a:spcPts val="0"/>
                        </a:spcBef>
                        <a:spcAft>
                          <a:spcPts val="0"/>
                        </a:spcAft>
                        <a:buNone/>
                      </a:pPr>
                      <a:r>
                        <a:rPr lang="zh-CN" sz="900"/>
                        <a:t>Pocono</a:t>
                      </a:r>
                      <a:endParaRPr sz="9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sz="900"/>
                        <a:t>126</a:t>
                      </a:r>
                      <a:endParaRPr sz="9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0500">
                <a:tc>
                  <a:txBody>
                    <a:bodyPr/>
                    <a:lstStyle/>
                    <a:p>
                      <a:pPr indent="0" lvl="0" marL="0" rtl="0" algn="ctr">
                        <a:lnSpc>
                          <a:spcPct val="115000"/>
                        </a:lnSpc>
                        <a:spcBef>
                          <a:spcPts val="0"/>
                        </a:spcBef>
                        <a:spcAft>
                          <a:spcPts val="0"/>
                        </a:spcAft>
                        <a:buNone/>
                      </a:pPr>
                      <a:r>
                        <a:rPr lang="zh-CN" sz="900"/>
                        <a:t>Gateway</a:t>
                      </a:r>
                      <a:endParaRPr sz="9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sz="900"/>
                        <a:t>104</a:t>
                      </a:r>
                      <a:endParaRPr sz="9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DataAnalysis</a:t>
            </a:r>
            <a:endParaRPr/>
          </a:p>
          <a:p>
            <a:pPr indent="0" lvl="0" marL="0" rtl="0" algn="l">
              <a:spcBef>
                <a:spcPts val="0"/>
              </a:spcBef>
              <a:spcAft>
                <a:spcPts val="0"/>
              </a:spcAft>
              <a:buNone/>
            </a:pPr>
            <a:r>
              <a:t/>
            </a:r>
            <a:endParaRPr/>
          </a:p>
        </p:txBody>
      </p:sp>
      <p:sp>
        <p:nvSpPr>
          <p:cNvPr id="217" name="Google Shape;217;p38"/>
          <p:cNvSpPr txBox="1"/>
          <p:nvPr>
            <p:ph idx="1" type="body"/>
          </p:nvPr>
        </p:nvSpPr>
        <p:spPr>
          <a:xfrm>
            <a:off x="5216375" y="1152475"/>
            <a:ext cx="3615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IndyCar. Car#12 finished in rank 1 and #88 finished in rank 14. Yellow bar indicates caution laps and red bar indicates pit stop.</a:t>
            </a:r>
            <a:endParaRPr/>
          </a:p>
          <a:p>
            <a:pPr indent="-342900" lvl="0" marL="457200" rtl="0" algn="l">
              <a:spcBef>
                <a:spcPts val="0"/>
              </a:spcBef>
              <a:spcAft>
                <a:spcPts val="0"/>
              </a:spcAft>
              <a:buSzPts val="1800"/>
              <a:buChar char="●"/>
            </a:pPr>
            <a:r>
              <a:rPr lang="zh-CN"/>
              <a:t>no consistent pattern can be observed. Instead of modeling the trend of lap time, we extract mean and std as features of the lap time within a stage.</a:t>
            </a:r>
            <a:endParaRPr/>
          </a:p>
        </p:txBody>
      </p:sp>
      <p:pic>
        <p:nvPicPr>
          <p:cNvPr id="218" name="Google Shape;218;p38"/>
          <p:cNvPicPr preferRelativeResize="0"/>
          <p:nvPr/>
        </p:nvPicPr>
        <p:blipFill>
          <a:blip r:embed="rId3">
            <a:alphaModFix/>
          </a:blip>
          <a:stretch>
            <a:fillRect/>
          </a:stretch>
        </p:blipFill>
        <p:spPr>
          <a:xfrm>
            <a:off x="391875" y="1152475"/>
            <a:ext cx="4733925" cy="1724025"/>
          </a:xfrm>
          <a:prstGeom prst="rect">
            <a:avLst/>
          </a:prstGeom>
          <a:noFill/>
          <a:ln>
            <a:noFill/>
          </a:ln>
        </p:spPr>
      </p:pic>
      <p:pic>
        <p:nvPicPr>
          <p:cNvPr id="219" name="Google Shape;219;p38"/>
          <p:cNvPicPr preferRelativeResize="0"/>
          <p:nvPr/>
        </p:nvPicPr>
        <p:blipFill>
          <a:blip r:embed="rId4">
            <a:alphaModFix/>
          </a:blip>
          <a:stretch>
            <a:fillRect/>
          </a:stretch>
        </p:blipFill>
        <p:spPr>
          <a:xfrm>
            <a:off x="311700" y="2876500"/>
            <a:ext cx="4743450" cy="1724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PitStop</a:t>
            </a:r>
            <a:endParaRPr/>
          </a:p>
        </p:txBody>
      </p:sp>
      <p:sp>
        <p:nvSpPr>
          <p:cNvPr id="225" name="Google Shape;225;p39"/>
          <p:cNvSpPr txBox="1"/>
          <p:nvPr>
            <p:ph idx="1" type="body"/>
          </p:nvPr>
        </p:nvSpPr>
        <p:spPr>
          <a:xfrm>
            <a:off x="5997275" y="1152475"/>
            <a:ext cx="28350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zh-CN" sz="1400">
                <a:solidFill>
                  <a:schemeClr val="dk1"/>
                </a:solidFill>
              </a:rPr>
              <a:t>IndyCar (2018-Indy500, green circle denotes pitstop labeled with rank-lap, blue circles are the start/end position)</a:t>
            </a:r>
            <a:endParaRPr sz="1400">
              <a:solidFill>
                <a:schemeClr val="dk1"/>
              </a:solidFill>
            </a:endParaRPr>
          </a:p>
          <a:p>
            <a:pPr indent="-317500" lvl="0" marL="457200" rtl="0" algn="l">
              <a:spcBef>
                <a:spcPts val="0"/>
              </a:spcBef>
              <a:spcAft>
                <a:spcPts val="0"/>
              </a:spcAft>
              <a:buClr>
                <a:schemeClr val="dk1"/>
              </a:buClr>
              <a:buSzPts val="1400"/>
              <a:buChar char="●"/>
            </a:pPr>
            <a:r>
              <a:rPr lang="zh-CN" sz="1400">
                <a:solidFill>
                  <a:schemeClr val="dk1"/>
                </a:solidFill>
              </a:rPr>
              <a:t>the dynamic of the pitstops.</a:t>
            </a:r>
            <a:endParaRPr sz="1400">
              <a:solidFill>
                <a:schemeClr val="dk1"/>
              </a:solidFill>
            </a:endParaRPr>
          </a:p>
        </p:txBody>
      </p:sp>
      <p:pic>
        <p:nvPicPr>
          <p:cNvPr id="226" name="Google Shape;226;p39"/>
          <p:cNvPicPr preferRelativeResize="0"/>
          <p:nvPr/>
        </p:nvPicPr>
        <p:blipFill>
          <a:blip r:embed="rId3">
            <a:alphaModFix/>
          </a:blip>
          <a:stretch>
            <a:fillRect/>
          </a:stretch>
        </p:blipFill>
        <p:spPr>
          <a:xfrm>
            <a:off x="214875" y="1017725"/>
            <a:ext cx="5734050" cy="3667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Features</a:t>
            </a:r>
            <a:endParaRPr/>
          </a:p>
        </p:txBody>
      </p:sp>
      <p:sp>
        <p:nvSpPr>
          <p:cNvPr id="232" name="Google Shape;232;p40"/>
          <p:cNvSpPr txBox="1"/>
          <p:nvPr>
            <p:ph idx="1" type="body"/>
          </p:nvPr>
        </p:nvSpPr>
        <p:spPr>
          <a:xfrm>
            <a:off x="311700" y="1152475"/>
            <a:ext cx="34953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zh-CN" sz="1400">
                <a:solidFill>
                  <a:schemeClr val="dk1"/>
                </a:solidFill>
              </a:rPr>
              <a:t>Features for each stage including the initial start position, start rank, change of rank, rate of changes, lap time, pitstop related features, and information of its neighbors. </a:t>
            </a:r>
            <a:endParaRPr sz="1400">
              <a:solidFill>
                <a:schemeClr val="dk1"/>
              </a:solidFill>
            </a:endParaRPr>
          </a:p>
          <a:p>
            <a:pPr indent="0" lvl="0" marL="0" rtl="0" algn="l">
              <a:spcBef>
                <a:spcPts val="0"/>
              </a:spcBef>
              <a:spcAft>
                <a:spcPts val="1600"/>
              </a:spcAft>
              <a:buNone/>
            </a:pPr>
            <a:r>
              <a:t/>
            </a:r>
            <a:endParaRPr/>
          </a:p>
        </p:txBody>
      </p:sp>
      <p:pic>
        <p:nvPicPr>
          <p:cNvPr id="233" name="Google Shape;233;p40"/>
          <p:cNvPicPr preferRelativeResize="0"/>
          <p:nvPr/>
        </p:nvPicPr>
        <p:blipFill>
          <a:blip r:embed="rId3">
            <a:alphaModFix/>
          </a:blip>
          <a:stretch>
            <a:fillRect/>
          </a:stretch>
        </p:blipFill>
        <p:spPr>
          <a:xfrm>
            <a:off x="3866216" y="33050"/>
            <a:ext cx="4031567"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Baselines</a:t>
            </a:r>
            <a:endParaRPr/>
          </a:p>
        </p:txBody>
      </p:sp>
      <p:sp>
        <p:nvSpPr>
          <p:cNvPr id="239" name="Google Shape;23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CurRank: predict the end rank with the current start rank of the stage, i.e., means change is always zero.</a:t>
            </a:r>
            <a:endParaRPr/>
          </a:p>
          <a:p>
            <a:pPr indent="-342900" lvl="0" marL="457200" rtl="0" algn="l">
              <a:spcBef>
                <a:spcPts val="0"/>
              </a:spcBef>
              <a:spcAft>
                <a:spcPts val="0"/>
              </a:spcAft>
              <a:buSzPts val="1800"/>
              <a:buChar char="●"/>
            </a:pPr>
            <a:r>
              <a:rPr lang="zh-CN"/>
              <a:t>AvgRank: predict the end rank with the average rank changes in previous stages.</a:t>
            </a:r>
            <a:endParaRPr/>
          </a:p>
          <a:p>
            <a:pPr indent="-342900" lvl="0" marL="457200" rtl="0" algn="l">
              <a:spcBef>
                <a:spcPts val="0"/>
              </a:spcBef>
              <a:spcAft>
                <a:spcPts val="0"/>
              </a:spcAft>
              <a:buSzPts val="1800"/>
              <a:buChar char="●"/>
            </a:pPr>
            <a:r>
              <a:rPr lang="zh-CN"/>
              <a:t>Dice: predict the rank change by randomly throw dice, which follows the distribution of the training data. For the classification task, it is a three facets dice(+,0,-).</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Indycar 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Results</a:t>
            </a:r>
            <a:endParaRPr/>
          </a:p>
        </p:txBody>
      </p:sp>
      <p:sp>
        <p:nvSpPr>
          <p:cNvPr id="245" name="Google Shape;245;p42"/>
          <p:cNvSpPr txBox="1"/>
          <p:nvPr>
            <p:ph idx="1" type="body"/>
          </p:nvPr>
        </p:nvSpPr>
        <p:spPr>
          <a:xfrm>
            <a:off x="311700" y="2876500"/>
            <a:ext cx="8520600" cy="16923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zh-CN" sz="1400">
                <a:solidFill>
                  <a:schemeClr val="dk1"/>
                </a:solidFill>
              </a:rPr>
              <a:t>four models in the task of the sign of rank change prediction, including logistic regression(lr), linear SVM(lsvc), random forest(rf), and gradient boosting tree(xgb). </a:t>
            </a:r>
            <a:endParaRPr sz="1400">
              <a:solidFill>
                <a:schemeClr val="dk1"/>
              </a:solidFill>
            </a:endParaRPr>
          </a:p>
          <a:p>
            <a:pPr indent="-317500" lvl="0" marL="457200" rtl="0" algn="just">
              <a:spcBef>
                <a:spcPts val="0"/>
              </a:spcBef>
              <a:spcAft>
                <a:spcPts val="0"/>
              </a:spcAft>
              <a:buClr>
                <a:schemeClr val="dk1"/>
              </a:buClr>
              <a:buSzPts val="1400"/>
              <a:buChar char="●"/>
            </a:pPr>
            <a:r>
              <a:rPr lang="zh-CN" sz="1400">
                <a:solidFill>
                  <a:schemeClr val="dk1"/>
                </a:solidFill>
              </a:rPr>
              <a:t>there is one exception that CurRank is the best in Pocono, where more than 50% of stages have no rank changes.</a:t>
            </a:r>
            <a:endParaRPr sz="1400">
              <a:solidFill>
                <a:schemeClr val="dk1"/>
              </a:solidFill>
            </a:endParaRPr>
          </a:p>
        </p:txBody>
      </p:sp>
      <p:pic>
        <p:nvPicPr>
          <p:cNvPr id="246" name="Google Shape;246;p42" title="图表"/>
          <p:cNvPicPr preferRelativeResize="0"/>
          <p:nvPr/>
        </p:nvPicPr>
        <p:blipFill>
          <a:blip r:embed="rId3">
            <a:alphaModFix/>
          </a:blip>
          <a:stretch>
            <a:fillRect/>
          </a:stretch>
        </p:blipFill>
        <p:spPr>
          <a:xfrm>
            <a:off x="2986700" y="1152475"/>
            <a:ext cx="2809875" cy="1724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Feature Analysis</a:t>
            </a:r>
            <a:endParaRPr/>
          </a:p>
        </p:txBody>
      </p:sp>
      <p:sp>
        <p:nvSpPr>
          <p:cNvPr id="252" name="Google Shape;252;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Char char="●"/>
            </a:pPr>
            <a:r>
              <a:rPr lang="zh-CN">
                <a:solidFill>
                  <a:schemeClr val="dk1"/>
                </a:solidFill>
              </a:rPr>
              <a:t>The top 20 most salient features selected on the sign of rank change task are:</a:t>
            </a:r>
            <a:endParaRPr sz="1100">
              <a:solidFill>
                <a:schemeClr val="dk1"/>
              </a:solidFill>
            </a:endParaRPr>
          </a:p>
          <a:p>
            <a:pPr indent="-317500" lvl="1" marL="914400" rtl="0" algn="just">
              <a:spcBef>
                <a:spcPts val="0"/>
              </a:spcBef>
              <a:spcAft>
                <a:spcPts val="0"/>
              </a:spcAft>
              <a:buClr>
                <a:schemeClr val="dk1"/>
              </a:buClr>
              <a:buSzPts val="1400"/>
              <a:buChar char="○"/>
            </a:pPr>
            <a:r>
              <a:rPr lang="zh-CN" sz="1100">
                <a:solidFill>
                  <a:schemeClr val="dk1"/>
                </a:solidFill>
              </a:rPr>
              <a:t>start_rank, pit_in_caution, average_rank, stageid, start_rank_ratio, bottom_pack, firststage, top_pack, eventid, laptime_std_all, average_rank_all, laptime_green_mean_all, laptime_green_std_all, follow_nb2_change_in_rank, car_number, rate_of_change_all, pittime_prev, prev_nb0_change_in_rank, laps_after_last_pitstop, laptime_mean_prev,</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Q&amp;A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IndyCar Timing and Scoring (</a:t>
            </a:r>
            <a:r>
              <a:rPr lang="zh-CN" sz="1100" u="sng">
                <a:solidFill>
                  <a:schemeClr val="hlink"/>
                </a:solidFill>
                <a:hlinkClick r:id="rId3"/>
              </a:rPr>
              <a:t>https://www.indycar.com/Fan-Info/INDYCAR-101</a:t>
            </a:r>
            <a:r>
              <a:rPr lang="zh-CN"/>
              <a:t>)</a:t>
            </a:r>
            <a:endParaRPr/>
          </a:p>
        </p:txBody>
      </p:sp>
      <p:sp>
        <p:nvSpPr>
          <p:cNvPr id="72" name="Google Shape;72;p16"/>
          <p:cNvSpPr txBox="1"/>
          <p:nvPr>
            <p:ph idx="1" type="body"/>
          </p:nvPr>
        </p:nvSpPr>
        <p:spPr>
          <a:xfrm>
            <a:off x="5951975" y="1152475"/>
            <a:ext cx="288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rgbClr val="191919"/>
                </a:solidFill>
                <a:highlight>
                  <a:srgbClr val="FFFFFF"/>
                </a:highlight>
              </a:rPr>
              <a:t>Car:</a:t>
            </a:r>
            <a:r>
              <a:rPr lang="zh-CN" sz="1700">
                <a:solidFill>
                  <a:srgbClr val="191919"/>
                </a:solidFill>
                <a:highlight>
                  <a:srgbClr val="FFFFFF"/>
                </a:highlight>
              </a:rPr>
              <a:t>A two-way radio transponder, enables LED  display on Car of current running order in real time, push-to-pass, and pit stop timing</a:t>
            </a:r>
            <a:endParaRPr sz="1700">
              <a:solidFill>
                <a:srgbClr val="191919"/>
              </a:solidFill>
              <a:highlight>
                <a:srgbClr val="FFFFFF"/>
              </a:highlight>
            </a:endParaRPr>
          </a:p>
          <a:p>
            <a:pPr indent="0" lvl="0" marL="0" rtl="0" algn="l">
              <a:spcBef>
                <a:spcPts val="1600"/>
              </a:spcBef>
              <a:spcAft>
                <a:spcPts val="1600"/>
              </a:spcAft>
              <a:buNone/>
            </a:pPr>
            <a:r>
              <a:rPr b="1" lang="zh-CN" sz="1700">
                <a:solidFill>
                  <a:srgbClr val="191919"/>
                </a:solidFill>
                <a:highlight>
                  <a:srgbClr val="FFFFFF"/>
                </a:highlight>
              </a:rPr>
              <a:t>Track:</a:t>
            </a:r>
            <a:r>
              <a:rPr lang="zh-CN" sz="1700">
                <a:solidFill>
                  <a:srgbClr val="191919"/>
                </a:solidFill>
                <a:highlight>
                  <a:srgbClr val="FFFFFF"/>
                </a:highlight>
              </a:rPr>
              <a:t>Multiple detection loop antennas buried</a:t>
            </a:r>
            <a:br>
              <a:rPr lang="zh-CN" sz="1700">
                <a:solidFill>
                  <a:srgbClr val="191919"/>
                </a:solidFill>
                <a:highlight>
                  <a:srgbClr val="FFFFFF"/>
                </a:highlight>
              </a:rPr>
            </a:br>
            <a:r>
              <a:rPr lang="zh-CN" sz="1700">
                <a:solidFill>
                  <a:srgbClr val="191919"/>
                </a:solidFill>
                <a:highlight>
                  <a:srgbClr val="FFFFFF"/>
                </a:highlight>
              </a:rPr>
              <a:t>trackside decoder</a:t>
            </a:r>
            <a:br>
              <a:rPr lang="zh-CN" sz="1700">
                <a:solidFill>
                  <a:srgbClr val="191919"/>
                </a:solidFill>
                <a:highlight>
                  <a:srgbClr val="FFFFFF"/>
                </a:highlight>
              </a:rPr>
            </a:br>
            <a:r>
              <a:rPr lang="zh-CN" sz="1700">
                <a:solidFill>
                  <a:srgbClr val="191919"/>
                </a:solidFill>
                <a:highlight>
                  <a:srgbClr val="FFFFFF"/>
                </a:highlight>
              </a:rPr>
              <a:t>records all times to the ten-thousandths of a second.</a:t>
            </a:r>
            <a:endParaRPr sz="1700">
              <a:solidFill>
                <a:srgbClr val="191919"/>
              </a:solidFill>
              <a:highlight>
                <a:srgbClr val="FFFFFF"/>
              </a:highlight>
            </a:endParaRPr>
          </a:p>
        </p:txBody>
      </p:sp>
      <p:pic>
        <p:nvPicPr>
          <p:cNvPr id="73" name="Google Shape;73;p16"/>
          <p:cNvPicPr preferRelativeResize="0"/>
          <p:nvPr/>
        </p:nvPicPr>
        <p:blipFill>
          <a:blip r:embed="rId4">
            <a:alphaModFix/>
          </a:blip>
          <a:stretch>
            <a:fillRect/>
          </a:stretch>
        </p:blipFill>
        <p:spPr>
          <a:xfrm>
            <a:off x="311688" y="1152463"/>
            <a:ext cx="5572125" cy="362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PitBox and Telemetry</a:t>
            </a:r>
            <a:endParaRPr/>
          </a:p>
        </p:txBody>
      </p:sp>
      <p:sp>
        <p:nvSpPr>
          <p:cNvPr id="79" name="Google Shape;79;p17"/>
          <p:cNvSpPr txBox="1"/>
          <p:nvPr>
            <p:ph idx="1" type="body"/>
          </p:nvPr>
        </p:nvSpPr>
        <p:spPr>
          <a:xfrm>
            <a:off x="4942825" y="1152475"/>
            <a:ext cx="388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rgbClr val="191919"/>
                </a:solidFill>
                <a:highlight>
                  <a:srgbClr val="FFFFFF"/>
                </a:highlight>
              </a:rPr>
              <a:t>Telemetry</a:t>
            </a:r>
            <a:r>
              <a:rPr lang="zh-CN" sz="1700">
                <a:solidFill>
                  <a:srgbClr val="191919"/>
                </a:solidFill>
                <a:highlight>
                  <a:srgbClr val="FFFFFF"/>
                </a:highlight>
              </a:rPr>
              <a:t> is a radio device that relays information such as engine, tire, steering and throttle performance to team engineers in the pit box. </a:t>
            </a:r>
            <a:endParaRPr sz="1700">
              <a:solidFill>
                <a:srgbClr val="191919"/>
              </a:solidFill>
              <a:highlight>
                <a:srgbClr val="FFFFFF"/>
              </a:highlight>
            </a:endParaRPr>
          </a:p>
          <a:p>
            <a:pPr indent="0" lvl="0" marL="0" rtl="0" algn="l">
              <a:spcBef>
                <a:spcPts val="1600"/>
              </a:spcBef>
              <a:spcAft>
                <a:spcPts val="1600"/>
              </a:spcAft>
              <a:buNone/>
            </a:pPr>
            <a:r>
              <a:rPr lang="zh-CN" sz="1700">
                <a:solidFill>
                  <a:srgbClr val="191919"/>
                </a:solidFill>
                <a:highlight>
                  <a:srgbClr val="FFFFFF"/>
                </a:highlight>
              </a:rPr>
              <a:t>to gather data live from their cars as they formulate their </a:t>
            </a:r>
            <a:r>
              <a:rPr b="1" lang="zh-CN" sz="1700">
                <a:solidFill>
                  <a:srgbClr val="191919"/>
                </a:solidFill>
                <a:highlight>
                  <a:srgbClr val="FFFFFF"/>
                </a:highlight>
              </a:rPr>
              <a:t>race strategy</a:t>
            </a:r>
            <a:r>
              <a:rPr lang="zh-CN" sz="1700">
                <a:solidFill>
                  <a:srgbClr val="191919"/>
                </a:solidFill>
                <a:highlight>
                  <a:srgbClr val="FFFFFF"/>
                </a:highlight>
              </a:rPr>
              <a:t>.</a:t>
            </a:r>
            <a:endParaRPr sz="1700">
              <a:solidFill>
                <a:srgbClr val="191919"/>
              </a:solidFill>
              <a:highlight>
                <a:srgbClr val="FFFFFF"/>
              </a:highlight>
            </a:endParaRPr>
          </a:p>
        </p:txBody>
      </p:sp>
      <p:pic>
        <p:nvPicPr>
          <p:cNvPr id="80" name="Google Shape;80;p17"/>
          <p:cNvPicPr preferRelativeResize="0"/>
          <p:nvPr/>
        </p:nvPicPr>
        <p:blipFill>
          <a:blip r:embed="rId3">
            <a:alphaModFix/>
          </a:blip>
          <a:stretch>
            <a:fillRect/>
          </a:stretch>
        </p:blipFill>
        <p:spPr>
          <a:xfrm>
            <a:off x="311701" y="1017725"/>
            <a:ext cx="4631119" cy="4125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PitStop</a:t>
            </a:r>
            <a:endParaRPr/>
          </a:p>
        </p:txBody>
      </p:sp>
      <p:sp>
        <p:nvSpPr>
          <p:cNvPr id="86" name="Google Shape;86;p18"/>
          <p:cNvSpPr txBox="1"/>
          <p:nvPr>
            <p:ph idx="1" type="body"/>
          </p:nvPr>
        </p:nvSpPr>
        <p:spPr>
          <a:xfrm>
            <a:off x="5883825" y="1152475"/>
            <a:ext cx="2948400" cy="3416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zh-CN">
                <a:solidFill>
                  <a:srgbClr val="191919"/>
                </a:solidFill>
                <a:highlight>
                  <a:srgbClr val="FFFFFF"/>
                </a:highlight>
              </a:rPr>
              <a:t>During a typical pit stop, the crew will change four Firestone tires, add 18.5 gallons of Speedway E85R and make win adjustments in less than 10 seconds.</a:t>
            </a:r>
            <a:endParaRPr>
              <a:solidFill>
                <a:srgbClr val="191919"/>
              </a:solidFill>
              <a:highlight>
                <a:srgbClr val="FFFFFF"/>
              </a:highlight>
            </a:endParaRPr>
          </a:p>
          <a:p>
            <a:pPr indent="0" lvl="0" marL="0" rtl="0" algn="l">
              <a:spcBef>
                <a:spcPts val="1900"/>
              </a:spcBef>
              <a:spcAft>
                <a:spcPts val="1600"/>
              </a:spcAft>
              <a:buNone/>
            </a:pPr>
            <a:r>
              <a:t/>
            </a:r>
            <a:endParaRPr/>
          </a:p>
        </p:txBody>
      </p:sp>
      <p:pic>
        <p:nvPicPr>
          <p:cNvPr id="87" name="Google Shape;87;p18"/>
          <p:cNvPicPr preferRelativeResize="0"/>
          <p:nvPr/>
        </p:nvPicPr>
        <p:blipFill>
          <a:blip r:embed="rId3">
            <a:alphaModFix/>
          </a:blip>
          <a:stretch>
            <a:fillRect/>
          </a:stretch>
        </p:blipFill>
        <p:spPr>
          <a:xfrm>
            <a:off x="311688" y="1155700"/>
            <a:ext cx="5572125" cy="3409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Indy500 Terminology</a:t>
            </a:r>
            <a:endParaRPr/>
          </a:p>
        </p:txBody>
      </p:sp>
      <p:sp>
        <p:nvSpPr>
          <p:cNvPr id="93" name="Google Shape;93;p19"/>
          <p:cNvSpPr txBox="1"/>
          <p:nvPr>
            <p:ph idx="1" type="body"/>
          </p:nvPr>
        </p:nvSpPr>
        <p:spPr>
          <a:xfrm>
            <a:off x="5936100" y="1152475"/>
            <a:ext cx="289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Warmup</a:t>
            </a:r>
            <a:endParaRPr/>
          </a:p>
          <a:p>
            <a:pPr indent="0" lvl="0" marL="0" rtl="0" algn="l">
              <a:spcBef>
                <a:spcPts val="1600"/>
              </a:spcBef>
              <a:spcAft>
                <a:spcPts val="0"/>
              </a:spcAft>
              <a:buNone/>
            </a:pPr>
            <a:r>
              <a:rPr lang="zh-CN"/>
              <a:t>Start Position</a:t>
            </a:r>
            <a:endParaRPr/>
          </a:p>
          <a:p>
            <a:pPr indent="0" lvl="0" marL="0" rtl="0" algn="l">
              <a:spcBef>
                <a:spcPts val="1600"/>
              </a:spcBef>
              <a:spcAft>
                <a:spcPts val="0"/>
              </a:spcAft>
              <a:buNone/>
            </a:pPr>
            <a:r>
              <a:rPr lang="zh-CN"/>
              <a:t>Lap time</a:t>
            </a:r>
            <a:endParaRPr/>
          </a:p>
          <a:p>
            <a:pPr indent="0" lvl="0" marL="0" rtl="0" algn="l">
              <a:spcBef>
                <a:spcPts val="1600"/>
              </a:spcBef>
              <a:spcAft>
                <a:spcPts val="0"/>
              </a:spcAft>
              <a:buNone/>
            </a:pPr>
            <a:r>
              <a:rPr lang="zh-CN"/>
              <a:t>Elapsed time</a:t>
            </a:r>
            <a:endParaRPr/>
          </a:p>
          <a:p>
            <a:pPr indent="0" lvl="0" marL="0" rtl="0" algn="l">
              <a:spcBef>
                <a:spcPts val="1600"/>
              </a:spcBef>
              <a:spcAft>
                <a:spcPts val="0"/>
              </a:spcAft>
              <a:buNone/>
            </a:pPr>
            <a:r>
              <a:rPr lang="zh-CN"/>
              <a:t>Rank</a:t>
            </a:r>
            <a:endParaRPr/>
          </a:p>
          <a:p>
            <a:pPr indent="0" lvl="0" marL="0" rtl="0" algn="l">
              <a:spcBef>
                <a:spcPts val="1600"/>
              </a:spcBef>
              <a:spcAft>
                <a:spcPts val="1600"/>
              </a:spcAft>
              <a:buNone/>
            </a:pPr>
            <a:r>
              <a:rPr lang="zh-CN"/>
              <a:t>Green/Yellow Flag</a:t>
            </a:r>
            <a:endParaRPr/>
          </a:p>
        </p:txBody>
      </p:sp>
      <p:pic>
        <p:nvPicPr>
          <p:cNvPr id="94" name="Google Shape;94;p19"/>
          <p:cNvPicPr preferRelativeResize="0"/>
          <p:nvPr/>
        </p:nvPicPr>
        <p:blipFill>
          <a:blip r:embed="rId3">
            <a:alphaModFix/>
          </a:blip>
          <a:stretch>
            <a:fillRect/>
          </a:stretch>
        </p:blipFill>
        <p:spPr>
          <a:xfrm>
            <a:off x="193150" y="1152475"/>
            <a:ext cx="5742942"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 name="Google Shape;101;p20"/>
          <p:cNvPicPr preferRelativeResize="0"/>
          <p:nvPr/>
        </p:nvPicPr>
        <p:blipFill>
          <a:blip r:embed="rId3">
            <a:alphaModFix/>
          </a:blip>
          <a:stretch>
            <a:fillRect/>
          </a:stretch>
        </p:blipFill>
        <p:spPr>
          <a:xfrm>
            <a:off x="1258338" y="445013"/>
            <a:ext cx="5400675" cy="402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8" name="Google Shape;108;p21"/>
          <p:cNvPicPr preferRelativeResize="0"/>
          <p:nvPr/>
        </p:nvPicPr>
        <p:blipFill>
          <a:blip r:embed="rId3">
            <a:alphaModFix/>
          </a:blip>
          <a:stretch>
            <a:fillRect/>
          </a:stretch>
        </p:blipFill>
        <p:spPr>
          <a:xfrm>
            <a:off x="311700" y="445025"/>
            <a:ext cx="7615874" cy="4280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